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22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4570" y="1135126"/>
            <a:ext cx="5963259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395" y="1961133"/>
            <a:ext cx="5969609" cy="7018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9304" y="9276080"/>
            <a:ext cx="699135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‹#›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07083"/>
            <a:ext cx="5969000" cy="95821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09"/>
              </a:spcBef>
            </a:pPr>
            <a:r>
              <a:rPr b="1" spc="15" dirty="0">
                <a:latin typeface="Trebuchet MS"/>
                <a:cs typeface="Trebuchet MS"/>
              </a:rPr>
              <a:t>LECTURE</a:t>
            </a:r>
            <a:r>
              <a:rPr b="1" spc="-235" dirty="0">
                <a:latin typeface="Trebuchet MS"/>
                <a:cs typeface="Trebuchet MS"/>
              </a:rPr>
              <a:t> </a:t>
            </a:r>
            <a:r>
              <a:rPr b="1" spc="15" dirty="0">
                <a:latin typeface="Trebuchet MS"/>
                <a:cs typeface="Trebuchet MS"/>
              </a:rPr>
              <a:t>2</a:t>
            </a:r>
          </a:p>
          <a:p>
            <a:pPr algn="ctr">
              <a:lnSpc>
                <a:spcPct val="100000"/>
              </a:lnSpc>
              <a:spcBef>
                <a:spcPts val="315"/>
              </a:spcBef>
              <a:tabLst>
                <a:tab pos="3235325" algn="l"/>
                <a:tab pos="4260850" algn="l"/>
              </a:tabLst>
            </a:pPr>
            <a:r>
              <a:rPr b="1" spc="-10" dirty="0">
                <a:latin typeface="Georgia"/>
                <a:cs typeface="Georgia"/>
              </a:rPr>
              <a:t>Con</a:t>
            </a:r>
            <a:r>
              <a:rPr b="1" spc="-5" dirty="0">
                <a:latin typeface="Georgia"/>
                <a:cs typeface="Georgia"/>
              </a:rPr>
              <a:t>centra</a:t>
            </a:r>
            <a:r>
              <a:rPr b="1" dirty="0">
                <a:latin typeface="Georgia"/>
                <a:cs typeface="Georgia"/>
              </a:rPr>
              <a:t>t</a:t>
            </a:r>
            <a:r>
              <a:rPr b="1" spc="-5" dirty="0">
                <a:latin typeface="Georgia"/>
                <a:cs typeface="Georgia"/>
              </a:rPr>
              <a:t>ion</a:t>
            </a:r>
            <a:r>
              <a:rPr b="1" dirty="0">
                <a:latin typeface="Georgia"/>
                <a:cs typeface="Georgia"/>
              </a:rPr>
              <a:t>	</a:t>
            </a:r>
            <a:r>
              <a:rPr b="1" spc="-5" dirty="0">
                <a:latin typeface="Georgia"/>
                <a:cs typeface="Georgia"/>
              </a:rPr>
              <a:t>by</a:t>
            </a:r>
            <a:r>
              <a:rPr b="1" dirty="0">
                <a:latin typeface="Georgia"/>
                <a:cs typeface="Georgia"/>
              </a:rPr>
              <a:t>	</a:t>
            </a:r>
            <a:r>
              <a:rPr b="1" spc="-5" dirty="0">
                <a:latin typeface="Georgia"/>
                <a:cs typeface="Georgia"/>
              </a:rPr>
              <a:t>ma</a:t>
            </a:r>
            <a:r>
              <a:rPr b="1" dirty="0">
                <a:latin typeface="Georgia"/>
                <a:cs typeface="Georgia"/>
              </a:rPr>
              <a:t>g</a:t>
            </a:r>
            <a:r>
              <a:rPr b="1" spc="-5" dirty="0">
                <a:latin typeface="Georgia"/>
                <a:cs typeface="Georgia"/>
              </a:rPr>
              <a:t>netic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1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2421381"/>
            <a:ext cx="5969635" cy="53022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75230" algn="l"/>
                <a:tab pos="4291965" algn="l"/>
              </a:tabLst>
            </a:pPr>
            <a:r>
              <a:rPr sz="2800" b="1" spc="-5" dirty="0">
                <a:latin typeface="Georgia"/>
                <a:cs typeface="Georgia"/>
              </a:rPr>
              <a:t>separation:	</a:t>
            </a:r>
            <a:r>
              <a:rPr sz="2800" spc="-5" dirty="0">
                <a:latin typeface="Georgia"/>
                <a:cs typeface="Georgia"/>
              </a:rPr>
              <a:t>Magnetic	separation</a:t>
            </a:r>
            <a:endParaRPr sz="28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10"/>
              </a:spcBef>
            </a:pPr>
            <a:r>
              <a:rPr sz="2800" spc="-5" dirty="0">
                <a:latin typeface="Georgia"/>
                <a:cs typeface="Georgia"/>
              </a:rPr>
              <a:t>technology </a:t>
            </a:r>
            <a:r>
              <a:rPr sz="2800" spc="-10" dirty="0">
                <a:latin typeface="Georgia"/>
                <a:cs typeface="Georgia"/>
              </a:rPr>
              <a:t>plays </a:t>
            </a:r>
            <a:r>
              <a:rPr sz="2800" spc="-5" dirty="0">
                <a:latin typeface="Georgia"/>
                <a:cs typeface="Georgia"/>
              </a:rPr>
              <a:t>an important role </a:t>
            </a:r>
            <a:r>
              <a:rPr sz="2800" dirty="0">
                <a:latin typeface="Georgia"/>
                <a:cs typeface="Georgia"/>
              </a:rPr>
              <a:t>in  </a:t>
            </a:r>
            <a:r>
              <a:rPr sz="2800" spc="-5" dirty="0">
                <a:latin typeface="Georgia"/>
                <a:cs typeface="Georgia"/>
              </a:rPr>
              <a:t>upgrading (improving) low-grade</a:t>
            </a:r>
            <a:r>
              <a:rPr sz="2800" spc="-3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iron  </a:t>
            </a:r>
            <a:r>
              <a:rPr sz="2800" spc="-10" dirty="0">
                <a:latin typeface="Georgia"/>
                <a:cs typeface="Georgia"/>
              </a:rPr>
              <a:t>ores </a:t>
            </a:r>
            <a:r>
              <a:rPr sz="2800" spc="-5" dirty="0">
                <a:latin typeface="Georgia"/>
                <a:cs typeface="Georgia"/>
              </a:rPr>
              <a:t>because magnetic separators  possess (have)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combined  advantages of </a:t>
            </a:r>
            <a:r>
              <a:rPr sz="2800" spc="-10" dirty="0">
                <a:latin typeface="Georgia"/>
                <a:cs typeface="Georgia"/>
              </a:rPr>
              <a:t>large </a:t>
            </a:r>
            <a:r>
              <a:rPr sz="2800" spc="-5" dirty="0">
                <a:latin typeface="Georgia"/>
                <a:cs typeface="Georgia"/>
              </a:rPr>
              <a:t>capacity and low  operating         cost         and        </a:t>
            </a:r>
            <a:r>
              <a:rPr sz="2800" spc="3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being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35126"/>
            <a:ext cx="59670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06144" algn="l"/>
                <a:tab pos="2614930" algn="l"/>
                <a:tab pos="4495165" algn="l"/>
                <a:tab pos="5428615" algn="l"/>
              </a:tabLst>
            </a:pPr>
            <a:r>
              <a:rPr spc="-5" dirty="0"/>
              <a:t>Like	</a:t>
            </a:r>
            <a:r>
              <a:rPr spc="-10" dirty="0"/>
              <a:t>sin</a:t>
            </a:r>
            <a:r>
              <a:rPr dirty="0"/>
              <a:t>t</a:t>
            </a:r>
            <a:r>
              <a:rPr spc="-10" dirty="0"/>
              <a:t>ering</a:t>
            </a:r>
            <a:r>
              <a:rPr spc="-5" dirty="0"/>
              <a:t>,</a:t>
            </a:r>
            <a:r>
              <a:rPr dirty="0"/>
              <a:t>	</a:t>
            </a:r>
            <a:r>
              <a:rPr spc="-5" dirty="0"/>
              <a:t>n</a:t>
            </a:r>
            <a:r>
              <a:rPr dirty="0"/>
              <a:t>o</a:t>
            </a:r>
            <a:r>
              <a:rPr spc="-10" dirty="0"/>
              <a:t>dulizin</a:t>
            </a:r>
            <a:r>
              <a:rPr spc="-5" dirty="0"/>
              <a:t>g</a:t>
            </a:r>
            <a:r>
              <a:rPr dirty="0"/>
              <a:t>	</a:t>
            </a:r>
            <a:r>
              <a:rPr spc="-10" dirty="0"/>
              <a:t>do</a:t>
            </a:r>
            <a:r>
              <a:rPr spc="5" dirty="0"/>
              <a:t>e</a:t>
            </a:r>
            <a:r>
              <a:rPr spc="-5" dirty="0"/>
              <a:t>s</a:t>
            </a:r>
            <a:r>
              <a:rPr dirty="0"/>
              <a:t>	</a:t>
            </a:r>
            <a:r>
              <a:rPr spc="-5" dirty="0"/>
              <a:t>n</a:t>
            </a:r>
            <a:r>
              <a:rPr dirty="0"/>
              <a:t>o</a:t>
            </a:r>
            <a:r>
              <a:rPr spc="-5" dirty="0"/>
              <a:t>t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10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42845"/>
            <a:ext cx="5970905" cy="6917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13815" algn="l"/>
                <a:tab pos="1972310" algn="l"/>
                <a:tab pos="3449320" algn="l"/>
                <a:tab pos="3914140" algn="l"/>
                <a:tab pos="5355590" algn="l"/>
              </a:tabLst>
            </a:pPr>
            <a:r>
              <a:rPr sz="2800" spc="-5" dirty="0">
                <a:latin typeface="Georgia"/>
                <a:cs typeface="Georgia"/>
              </a:rPr>
              <a:t>require	</a:t>
            </a:r>
            <a:r>
              <a:rPr sz="2800" spc="-10" dirty="0">
                <a:latin typeface="Georgia"/>
                <a:cs typeface="Georgia"/>
              </a:rPr>
              <a:t>t</a:t>
            </a:r>
            <a:r>
              <a:rPr sz="2800" dirty="0">
                <a:latin typeface="Georgia"/>
                <a:cs typeface="Georgia"/>
              </a:rPr>
              <a:t>h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add</a:t>
            </a:r>
            <a:r>
              <a:rPr sz="2800" dirty="0">
                <a:latin typeface="Georgia"/>
                <a:cs typeface="Georgia"/>
              </a:rPr>
              <a:t>i</a:t>
            </a:r>
            <a:r>
              <a:rPr sz="2800" spc="-10" dirty="0">
                <a:latin typeface="Georgia"/>
                <a:cs typeface="Georgia"/>
              </a:rPr>
              <a:t>ti</a:t>
            </a:r>
            <a:r>
              <a:rPr sz="2800" dirty="0">
                <a:latin typeface="Georgia"/>
                <a:cs typeface="Georgia"/>
              </a:rPr>
              <a:t>o</a:t>
            </a:r>
            <a:r>
              <a:rPr sz="2800" spc="-5" dirty="0">
                <a:latin typeface="Georgia"/>
                <a:cs typeface="Georgia"/>
              </a:rPr>
              <a:t>n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o</a:t>
            </a:r>
            <a:r>
              <a:rPr sz="2800" spc="-5" dirty="0">
                <a:latin typeface="Georgia"/>
                <a:cs typeface="Georgia"/>
              </a:rPr>
              <a:t>f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b</a:t>
            </a:r>
            <a:r>
              <a:rPr sz="2800" spc="-15" dirty="0">
                <a:latin typeface="Georgia"/>
                <a:cs typeface="Georgia"/>
              </a:rPr>
              <a:t>i</a:t>
            </a:r>
            <a:r>
              <a:rPr sz="2800" spc="5" dirty="0">
                <a:latin typeface="Georgia"/>
                <a:cs typeface="Georgia"/>
              </a:rPr>
              <a:t>n</a:t>
            </a:r>
            <a:r>
              <a:rPr sz="2800" spc="-10" dirty="0">
                <a:latin typeface="Georgia"/>
                <a:cs typeface="Georgia"/>
              </a:rPr>
              <a:t>d</a:t>
            </a:r>
            <a:r>
              <a:rPr sz="2800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rs.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The</a:t>
            </a:r>
            <a:endParaRPr sz="2800">
              <a:latin typeface="Georgia"/>
              <a:cs typeface="Georgia"/>
            </a:endParaRPr>
          </a:p>
          <a:p>
            <a:pPr marL="12700" marR="5080" algn="just">
              <a:lnSpc>
                <a:spcPct val="189300"/>
              </a:lnSpc>
            </a:pPr>
            <a:r>
              <a:rPr sz="2800" spc="-5" dirty="0">
                <a:latin typeface="Georgia"/>
                <a:cs typeface="Georgia"/>
              </a:rPr>
              <a:t>process </a:t>
            </a:r>
            <a:r>
              <a:rPr sz="2800" spc="-10" dirty="0">
                <a:latin typeface="Georgia"/>
                <a:cs typeface="Georgia"/>
              </a:rPr>
              <a:t>works </a:t>
            </a:r>
            <a:r>
              <a:rPr sz="2800" spc="-5" dirty="0">
                <a:latin typeface="Georgia"/>
                <a:cs typeface="Georgia"/>
              </a:rPr>
              <a:t>by charging </a:t>
            </a:r>
            <a:r>
              <a:rPr sz="2800" spc="5" dirty="0">
                <a:latin typeface="Georgia"/>
                <a:cs typeface="Georgia"/>
              </a:rPr>
              <a:t>iron-  </a:t>
            </a:r>
            <a:r>
              <a:rPr sz="2800" spc="-10" dirty="0">
                <a:latin typeface="Georgia"/>
                <a:cs typeface="Georgia"/>
              </a:rPr>
              <a:t>bearing   fine   </a:t>
            </a:r>
            <a:r>
              <a:rPr sz="2800" spc="-5" dirty="0">
                <a:latin typeface="Georgia"/>
                <a:cs typeface="Georgia"/>
              </a:rPr>
              <a:t>particles   to   a  </a:t>
            </a:r>
            <a:r>
              <a:rPr sz="2800" spc="59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rotary</a:t>
            </a:r>
            <a:endParaRPr sz="2800">
              <a:latin typeface="Georgia"/>
              <a:cs typeface="Georgia"/>
            </a:endParaRPr>
          </a:p>
          <a:p>
            <a:pPr marL="12700" marR="9525" algn="just">
              <a:lnSpc>
                <a:spcPct val="189400"/>
              </a:lnSpc>
              <a:spcBef>
                <a:spcPts val="10"/>
              </a:spcBef>
            </a:pPr>
            <a:r>
              <a:rPr sz="2800" spc="-10" dirty="0">
                <a:latin typeface="Georgia"/>
                <a:cs typeface="Georgia"/>
              </a:rPr>
              <a:t>furnace </a:t>
            </a:r>
            <a:r>
              <a:rPr sz="2800" spc="-5" dirty="0">
                <a:latin typeface="Georgia"/>
                <a:cs typeface="Georgia"/>
              </a:rPr>
              <a:t>and heating to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point </a:t>
            </a:r>
            <a:r>
              <a:rPr sz="2800" spc="-10" dirty="0">
                <a:latin typeface="Georgia"/>
                <a:cs typeface="Georgia"/>
              </a:rPr>
              <a:t>of  </a:t>
            </a:r>
            <a:r>
              <a:rPr sz="2800" spc="-5" dirty="0">
                <a:latin typeface="Georgia"/>
                <a:cs typeface="Georgia"/>
              </a:rPr>
              <a:t>initial melting. As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charge is  </a:t>
            </a:r>
            <a:r>
              <a:rPr sz="2800" spc="-10" dirty="0">
                <a:latin typeface="Georgia"/>
                <a:cs typeface="Georgia"/>
              </a:rPr>
              <a:t>dropped </a:t>
            </a:r>
            <a:r>
              <a:rPr sz="2800" dirty="0">
                <a:latin typeface="Georgia"/>
                <a:cs typeface="Georgia"/>
              </a:rPr>
              <a:t>in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furnace, it forms into  nodules (nodes) </a:t>
            </a:r>
            <a:r>
              <a:rPr sz="2800" spc="-10" dirty="0">
                <a:latin typeface="Georgia"/>
                <a:cs typeface="Georgia"/>
              </a:rPr>
              <a:t>that are </a:t>
            </a:r>
            <a:r>
              <a:rPr sz="2800" spc="-5" dirty="0">
                <a:latin typeface="Georgia"/>
                <a:cs typeface="Georgia"/>
              </a:rPr>
              <a:t>bonded  together by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liquified portion of</a:t>
            </a:r>
            <a:r>
              <a:rPr sz="2800" spc="-409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the  partially   </a:t>
            </a:r>
            <a:r>
              <a:rPr sz="2800" spc="-5" dirty="0">
                <a:latin typeface="Georgia"/>
                <a:cs typeface="Georgia"/>
              </a:rPr>
              <a:t>melted   fines.   The</a:t>
            </a:r>
            <a:r>
              <a:rPr sz="2800" spc="484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process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35126"/>
            <a:ext cx="59645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74394" algn="l"/>
                <a:tab pos="1748789" algn="l"/>
                <a:tab pos="2066925" algn="l"/>
                <a:tab pos="2757805" algn="l"/>
                <a:tab pos="4752340" algn="l"/>
                <a:tab pos="5618480" algn="l"/>
              </a:tabLst>
            </a:pPr>
            <a:r>
              <a:rPr spc="-10" dirty="0"/>
              <a:t>do</a:t>
            </a:r>
            <a:r>
              <a:rPr spc="5" dirty="0"/>
              <a:t>e</a:t>
            </a:r>
            <a:r>
              <a:rPr spc="-5" dirty="0"/>
              <a:t>s</a:t>
            </a:r>
            <a:r>
              <a:rPr dirty="0"/>
              <a:t>	</a:t>
            </a:r>
            <a:r>
              <a:rPr spc="-10" dirty="0"/>
              <a:t>hav</a:t>
            </a:r>
            <a:r>
              <a:rPr spc="-5" dirty="0"/>
              <a:t>e</a:t>
            </a:r>
            <a:r>
              <a:rPr dirty="0"/>
              <a:t>	</a:t>
            </a:r>
            <a:r>
              <a:rPr spc="-5" dirty="0"/>
              <a:t>a</a:t>
            </a:r>
            <a:r>
              <a:rPr dirty="0"/>
              <a:t>	</a:t>
            </a:r>
            <a:r>
              <a:rPr spc="-10" dirty="0"/>
              <a:t>f</a:t>
            </a:r>
            <a:r>
              <a:rPr dirty="0"/>
              <a:t>e</a:t>
            </a:r>
            <a:r>
              <a:rPr spc="-5" dirty="0"/>
              <a:t>w</a:t>
            </a:r>
            <a:r>
              <a:rPr dirty="0"/>
              <a:t>	</a:t>
            </a:r>
            <a:r>
              <a:rPr spc="-5" dirty="0"/>
              <a:t>a</a:t>
            </a:r>
            <a:r>
              <a:rPr dirty="0"/>
              <a:t>d</a:t>
            </a:r>
            <a:r>
              <a:rPr spc="-5" dirty="0"/>
              <a:t>vant</a:t>
            </a:r>
            <a:r>
              <a:rPr spc="-15" dirty="0"/>
              <a:t>a</a:t>
            </a:r>
            <a:r>
              <a:rPr spc="-10" dirty="0"/>
              <a:t>g</a:t>
            </a:r>
            <a:r>
              <a:rPr spc="10" dirty="0"/>
              <a:t>e</a:t>
            </a:r>
            <a:r>
              <a:rPr spc="-10" dirty="0"/>
              <a:t>s</a:t>
            </a:r>
            <a:r>
              <a:rPr spc="-5" dirty="0"/>
              <a:t>,</a:t>
            </a:r>
            <a:r>
              <a:rPr dirty="0"/>
              <a:t>	</a:t>
            </a:r>
            <a:r>
              <a:rPr spc="-10" dirty="0"/>
              <a:t>suc</a:t>
            </a:r>
            <a:r>
              <a:rPr spc="-5" dirty="0"/>
              <a:t>h</a:t>
            </a:r>
            <a:r>
              <a:rPr dirty="0"/>
              <a:t>	</a:t>
            </a:r>
            <a:r>
              <a:rPr spc="-5" dirty="0"/>
              <a:t>as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42845"/>
            <a:ext cx="5967730" cy="6108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88210" algn="l"/>
                <a:tab pos="2763520" algn="l"/>
                <a:tab pos="3690620" algn="l"/>
                <a:tab pos="5360035" algn="l"/>
              </a:tabLst>
            </a:pPr>
            <a:r>
              <a:rPr sz="2800" spc="-5" dirty="0">
                <a:latin typeface="Georgia"/>
                <a:cs typeface="Georgia"/>
              </a:rPr>
              <a:t>ins</a:t>
            </a:r>
            <a:r>
              <a:rPr sz="2800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nsiti</a:t>
            </a:r>
            <a:r>
              <a:rPr sz="2800" dirty="0">
                <a:latin typeface="Georgia"/>
                <a:cs typeface="Georgia"/>
              </a:rPr>
              <a:t>v</a:t>
            </a:r>
            <a:r>
              <a:rPr sz="2800" spc="-5" dirty="0">
                <a:latin typeface="Georgia"/>
                <a:cs typeface="Georgia"/>
              </a:rPr>
              <a:t>ity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t</a:t>
            </a:r>
            <a:r>
              <a:rPr sz="2800" spc="-5" dirty="0">
                <a:latin typeface="Georgia"/>
                <a:cs typeface="Georgia"/>
              </a:rPr>
              <a:t>o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f</a:t>
            </a:r>
            <a:r>
              <a:rPr sz="2800" spc="10" dirty="0">
                <a:latin typeface="Georgia"/>
                <a:cs typeface="Georgia"/>
              </a:rPr>
              <a:t>e</a:t>
            </a:r>
            <a:r>
              <a:rPr sz="2800" spc="-10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d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mois</a:t>
            </a:r>
            <a:r>
              <a:rPr sz="2800" dirty="0">
                <a:latin typeface="Georgia"/>
                <a:cs typeface="Georgia"/>
              </a:rPr>
              <a:t>t</a:t>
            </a:r>
            <a:r>
              <a:rPr sz="2800" spc="-10" dirty="0">
                <a:latin typeface="Georgia"/>
                <a:cs typeface="Georgia"/>
              </a:rPr>
              <a:t>ur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and</a:t>
            </a:r>
            <a:endParaRPr sz="2800">
              <a:latin typeface="Georgia"/>
              <a:cs typeface="Georgia"/>
            </a:endParaRPr>
          </a:p>
          <a:p>
            <a:pPr marL="12700" marR="5080" algn="just">
              <a:lnSpc>
                <a:spcPct val="189300"/>
              </a:lnSpc>
            </a:pPr>
            <a:r>
              <a:rPr sz="2800" spc="-10" dirty="0">
                <a:latin typeface="Georgia"/>
                <a:cs typeface="Georgia"/>
              </a:rPr>
              <a:t>particle </a:t>
            </a:r>
            <a:r>
              <a:rPr sz="2800" spc="-5" dirty="0">
                <a:latin typeface="Georgia"/>
                <a:cs typeface="Georgia"/>
              </a:rPr>
              <a:t>size and </a:t>
            </a:r>
            <a:r>
              <a:rPr sz="2800" dirty="0">
                <a:latin typeface="Georgia"/>
                <a:cs typeface="Georgia"/>
              </a:rPr>
              <a:t>high </a:t>
            </a:r>
            <a:r>
              <a:rPr sz="2800" spc="-5" dirty="0">
                <a:latin typeface="Georgia"/>
                <a:cs typeface="Georgia"/>
              </a:rPr>
              <a:t>strength of </a:t>
            </a:r>
            <a:r>
              <a:rPr sz="2800" spc="-10" dirty="0">
                <a:latin typeface="Georgia"/>
                <a:cs typeface="Georgia"/>
              </a:rPr>
              <a:t>the  </a:t>
            </a:r>
            <a:r>
              <a:rPr sz="2800" spc="-5" dirty="0">
                <a:latin typeface="Georgia"/>
                <a:cs typeface="Georgia"/>
              </a:rPr>
              <a:t>nodules;</a:t>
            </a:r>
            <a:r>
              <a:rPr sz="2800" spc="-1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however,</a:t>
            </a:r>
            <a:r>
              <a:rPr sz="2800" spc="-1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its</a:t>
            </a:r>
            <a:r>
              <a:rPr sz="2800" spc="-16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disadvantages</a:t>
            </a:r>
            <a:r>
              <a:rPr sz="2800" spc="-15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of</a:t>
            </a:r>
            <a:endParaRPr sz="2800">
              <a:latin typeface="Georgia"/>
              <a:cs typeface="Georgia"/>
            </a:endParaRPr>
          </a:p>
          <a:p>
            <a:pPr marL="12700" marR="5080" algn="just">
              <a:lnSpc>
                <a:spcPct val="189300"/>
              </a:lnSpc>
              <a:spcBef>
                <a:spcPts val="15"/>
              </a:spcBef>
            </a:pPr>
            <a:r>
              <a:rPr sz="2800" spc="-10" dirty="0">
                <a:latin typeface="Georgia"/>
                <a:cs typeface="Georgia"/>
              </a:rPr>
              <a:t>high </a:t>
            </a:r>
            <a:r>
              <a:rPr sz="2800" spc="-5" dirty="0">
                <a:latin typeface="Georgia"/>
                <a:cs typeface="Georgia"/>
              </a:rPr>
              <a:t>fuel consumption, operating and  </a:t>
            </a:r>
            <a:r>
              <a:rPr sz="2800" spc="-10" dirty="0">
                <a:latin typeface="Georgia"/>
                <a:cs typeface="Georgia"/>
              </a:rPr>
              <a:t>control </a:t>
            </a:r>
            <a:r>
              <a:rPr sz="2800" spc="-5" dirty="0">
                <a:latin typeface="Georgia"/>
                <a:cs typeface="Georgia"/>
              </a:rPr>
              <a:t>difficulties and nonuniform  nodule </a:t>
            </a:r>
            <a:r>
              <a:rPr sz="2800" spc="-10" dirty="0">
                <a:latin typeface="Georgia"/>
                <a:cs typeface="Georgia"/>
              </a:rPr>
              <a:t>size have </a:t>
            </a:r>
            <a:r>
              <a:rPr sz="2800" spc="-5" dirty="0">
                <a:latin typeface="Georgia"/>
                <a:cs typeface="Georgia"/>
              </a:rPr>
              <a:t>tended to make </a:t>
            </a:r>
            <a:r>
              <a:rPr sz="2800" spc="-10" dirty="0">
                <a:latin typeface="Georgia"/>
                <a:cs typeface="Georgia"/>
              </a:rPr>
              <a:t>this  </a:t>
            </a:r>
            <a:r>
              <a:rPr sz="2800" spc="-5" dirty="0">
                <a:latin typeface="Georgia"/>
                <a:cs typeface="Georgia"/>
              </a:rPr>
              <a:t>process uncompetitive, and it is no  longer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used.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8565895"/>
            <a:ext cx="7480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Georgia"/>
                <a:cs typeface="Georgia"/>
              </a:rPr>
              <a:t>Visit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31049" y="8450066"/>
            <a:ext cx="288026" cy="2862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944186" y="8732569"/>
            <a:ext cx="1864995" cy="1543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90" dirty="0">
                <a:latin typeface="Arial Black"/>
                <a:cs typeface="Arial Black"/>
              </a:rPr>
              <a:t>Agglomeration </a:t>
            </a:r>
            <a:r>
              <a:rPr sz="850" spc="-130" dirty="0">
                <a:latin typeface="Arial Black"/>
                <a:cs typeface="Arial Black"/>
              </a:rPr>
              <a:t>Process </a:t>
            </a:r>
            <a:r>
              <a:rPr sz="850" spc="-80" dirty="0">
                <a:latin typeface="Arial Black"/>
                <a:cs typeface="Arial Black"/>
              </a:rPr>
              <a:t>in</a:t>
            </a:r>
            <a:r>
              <a:rPr sz="850" spc="-25" dirty="0">
                <a:latin typeface="Arial Black"/>
                <a:cs typeface="Arial Black"/>
              </a:rPr>
              <a:t> </a:t>
            </a:r>
            <a:r>
              <a:rPr sz="850" spc="-100" dirty="0">
                <a:latin typeface="Arial Black"/>
                <a:cs typeface="Arial Black"/>
              </a:rPr>
              <a:t>English.mp4</a:t>
            </a:r>
            <a:endParaRPr sz="850">
              <a:latin typeface="Arial Black"/>
              <a:cs typeface="Arial Black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11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95"/>
              </a:spcBef>
              <a:tabLst>
                <a:tab pos="2813685" algn="l"/>
                <a:tab pos="4357370" algn="l"/>
                <a:tab pos="5126355" algn="l"/>
              </a:tabLst>
            </a:pPr>
            <a:r>
              <a:rPr spc="-10" dirty="0"/>
              <a:t>e</a:t>
            </a:r>
            <a:r>
              <a:rPr spc="-5" dirty="0"/>
              <a:t>nviron</a:t>
            </a:r>
            <a:r>
              <a:rPr dirty="0"/>
              <a:t>m</a:t>
            </a:r>
            <a:r>
              <a:rPr spc="-10" dirty="0"/>
              <a:t>e</a:t>
            </a:r>
            <a:r>
              <a:rPr spc="-5" dirty="0"/>
              <a:t>n</a:t>
            </a:r>
            <a:r>
              <a:rPr spc="-10" dirty="0"/>
              <a:t>t</a:t>
            </a:r>
            <a:r>
              <a:rPr spc="-20" dirty="0"/>
              <a:t>a</a:t>
            </a:r>
            <a:r>
              <a:rPr spc="-10" dirty="0"/>
              <a:t>l</a:t>
            </a:r>
            <a:r>
              <a:rPr dirty="0"/>
              <a:t>l</a:t>
            </a:r>
            <a:r>
              <a:rPr spc="-5" dirty="0"/>
              <a:t>y</a:t>
            </a:r>
            <a:r>
              <a:rPr dirty="0"/>
              <a:t>	</a:t>
            </a:r>
            <a:r>
              <a:rPr spc="-10" dirty="0"/>
              <a:t>f</a:t>
            </a:r>
            <a:r>
              <a:rPr dirty="0"/>
              <a:t>r</a:t>
            </a:r>
            <a:r>
              <a:rPr spc="-5" dirty="0"/>
              <a:t>ien</a:t>
            </a:r>
            <a:r>
              <a:rPr dirty="0"/>
              <a:t>d</a:t>
            </a:r>
            <a:r>
              <a:rPr spc="-10" dirty="0"/>
              <a:t>l</a:t>
            </a:r>
            <a:r>
              <a:rPr dirty="0"/>
              <a:t>y</a:t>
            </a:r>
            <a:r>
              <a:rPr spc="-5" dirty="0"/>
              <a:t>.</a:t>
            </a:r>
            <a:r>
              <a:rPr dirty="0"/>
              <a:t>	</a:t>
            </a:r>
            <a:r>
              <a:rPr spc="-10" dirty="0"/>
              <a:t>F</a:t>
            </a:r>
            <a:r>
              <a:rPr dirty="0"/>
              <a:t>o</a:t>
            </a:r>
            <a:r>
              <a:rPr spc="-5" dirty="0"/>
              <a:t>r</a:t>
            </a:r>
            <a:r>
              <a:rPr dirty="0"/>
              <a:t>	</a:t>
            </a:r>
            <a:r>
              <a:rPr spc="-5" dirty="0"/>
              <a:t>m</a:t>
            </a:r>
            <a:r>
              <a:rPr spc="5" dirty="0"/>
              <a:t>o</a:t>
            </a:r>
            <a:r>
              <a:rPr spc="-5" dirty="0"/>
              <a:t>re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2136393"/>
            <a:ext cx="14909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Georgia"/>
                <a:cs typeface="Georgia"/>
              </a:rPr>
              <a:t>info,</a:t>
            </a:r>
            <a:r>
              <a:rPr sz="2800" spc="-5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visit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66366" y="1985129"/>
            <a:ext cx="305331" cy="3080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643241" y="2290161"/>
            <a:ext cx="1556385" cy="164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00" spc="-120" dirty="0">
                <a:latin typeface="Arial Black"/>
                <a:cs typeface="Arial Black"/>
              </a:rPr>
              <a:t>MAGNETIC</a:t>
            </a:r>
            <a:r>
              <a:rPr sz="900" spc="-85" dirty="0">
                <a:latin typeface="Arial Black"/>
                <a:cs typeface="Arial Black"/>
              </a:rPr>
              <a:t> </a:t>
            </a:r>
            <a:r>
              <a:rPr sz="900" spc="-120" dirty="0">
                <a:latin typeface="Arial Black"/>
                <a:cs typeface="Arial Black"/>
              </a:rPr>
              <a:t>SEPARATION.mp4</a:t>
            </a:r>
            <a:endParaRPr sz="900">
              <a:latin typeface="Arial Black"/>
              <a:cs typeface="Arial Black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2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02004" y="2895116"/>
            <a:ext cx="5965825" cy="6104255"/>
          </a:xfrm>
          <a:prstGeom prst="rect">
            <a:avLst/>
          </a:prstGeom>
        </p:spPr>
        <p:txBody>
          <a:bodyPr vert="horz" wrap="square" lIns="0" tIns="200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75"/>
              </a:spcBef>
            </a:pPr>
            <a:r>
              <a:rPr sz="2800" b="1" spc="-195" dirty="0">
                <a:latin typeface="Arial"/>
                <a:cs typeface="Arial"/>
              </a:rPr>
              <a:t>Principle </a:t>
            </a:r>
            <a:r>
              <a:rPr sz="2800" b="1" spc="-125" dirty="0">
                <a:latin typeface="Arial"/>
                <a:cs typeface="Arial"/>
              </a:rPr>
              <a:t>of </a:t>
            </a:r>
            <a:r>
              <a:rPr sz="2800" b="1" spc="-204" dirty="0">
                <a:latin typeface="Arial"/>
                <a:cs typeface="Arial"/>
              </a:rPr>
              <a:t>magnetic</a:t>
            </a:r>
            <a:r>
              <a:rPr sz="2800" b="1" spc="-120" dirty="0">
                <a:latin typeface="Arial"/>
                <a:cs typeface="Arial"/>
              </a:rPr>
              <a:t> </a:t>
            </a:r>
            <a:r>
              <a:rPr sz="2800" b="1" spc="-185" dirty="0">
                <a:latin typeface="Arial"/>
                <a:cs typeface="Arial"/>
              </a:rPr>
              <a:t>Separation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75"/>
              </a:spcBef>
              <a:tabLst>
                <a:tab pos="1783080" algn="l"/>
                <a:tab pos="3756660" algn="l"/>
                <a:tab pos="4329430" algn="l"/>
                <a:tab pos="5548630" algn="l"/>
              </a:tabLst>
            </a:pPr>
            <a:r>
              <a:rPr sz="2800" spc="-10" dirty="0">
                <a:latin typeface="Georgia"/>
                <a:cs typeface="Georgia"/>
              </a:rPr>
              <a:t>Magn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spc="-10" dirty="0">
                <a:latin typeface="Georgia"/>
                <a:cs typeface="Georgia"/>
              </a:rPr>
              <a:t>ti</a:t>
            </a:r>
            <a:r>
              <a:rPr sz="2800" spc="-5" dirty="0">
                <a:latin typeface="Georgia"/>
                <a:cs typeface="Georgia"/>
              </a:rPr>
              <a:t>c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s</a:t>
            </a:r>
            <a:r>
              <a:rPr sz="2800" dirty="0">
                <a:latin typeface="Georgia"/>
                <a:cs typeface="Georgia"/>
              </a:rPr>
              <a:t>e</a:t>
            </a:r>
            <a:r>
              <a:rPr sz="2800" spc="-10" dirty="0">
                <a:latin typeface="Georgia"/>
                <a:cs typeface="Georgia"/>
              </a:rPr>
              <a:t>para</a:t>
            </a:r>
            <a:r>
              <a:rPr sz="2800" spc="5" dirty="0">
                <a:latin typeface="Georgia"/>
                <a:cs typeface="Georgia"/>
              </a:rPr>
              <a:t>t</a:t>
            </a:r>
            <a:r>
              <a:rPr sz="2800" spc="-5" dirty="0">
                <a:latin typeface="Georgia"/>
                <a:cs typeface="Georgia"/>
              </a:rPr>
              <a:t>ion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is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b</a:t>
            </a:r>
            <a:r>
              <a:rPr sz="2800" spc="-20" dirty="0">
                <a:latin typeface="Georgia"/>
                <a:cs typeface="Georgia"/>
              </a:rPr>
              <a:t>a</a:t>
            </a:r>
            <a:r>
              <a:rPr sz="2800" spc="-10" dirty="0">
                <a:latin typeface="Georgia"/>
                <a:cs typeface="Georgia"/>
              </a:rPr>
              <a:t>s</a:t>
            </a:r>
            <a:r>
              <a:rPr sz="2800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d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on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872614" algn="l"/>
                <a:tab pos="2320290" algn="l"/>
                <a:tab pos="3897629" algn="l"/>
                <a:tab pos="5645150" algn="l"/>
              </a:tabLst>
            </a:pPr>
            <a:r>
              <a:rPr sz="2800" spc="-10" dirty="0">
                <a:latin typeface="Georgia"/>
                <a:cs typeface="Georgia"/>
              </a:rPr>
              <a:t>diff</a:t>
            </a:r>
            <a:r>
              <a:rPr sz="2800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renc</a:t>
            </a:r>
            <a:r>
              <a:rPr sz="2800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s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in</a:t>
            </a:r>
            <a:r>
              <a:rPr sz="2800" dirty="0">
                <a:latin typeface="Georgia"/>
                <a:cs typeface="Georgia"/>
              </a:rPr>
              <a:t>	m</a:t>
            </a:r>
            <a:r>
              <a:rPr sz="2800" spc="-5" dirty="0">
                <a:latin typeface="Georgia"/>
                <a:cs typeface="Georgia"/>
              </a:rPr>
              <a:t>a</a:t>
            </a:r>
            <a:r>
              <a:rPr sz="2800" dirty="0">
                <a:latin typeface="Georgia"/>
                <a:cs typeface="Georgia"/>
              </a:rPr>
              <a:t>g</a:t>
            </a:r>
            <a:r>
              <a:rPr sz="2800" spc="-5" dirty="0">
                <a:latin typeface="Georgia"/>
                <a:cs typeface="Georgia"/>
              </a:rPr>
              <a:t>n</a:t>
            </a:r>
            <a:r>
              <a:rPr sz="2800" dirty="0">
                <a:latin typeface="Georgia"/>
                <a:cs typeface="Georgia"/>
              </a:rPr>
              <a:t>e</a:t>
            </a:r>
            <a:r>
              <a:rPr sz="2800" spc="-10" dirty="0">
                <a:latin typeface="Georgia"/>
                <a:cs typeface="Georgia"/>
              </a:rPr>
              <a:t>ti</a:t>
            </a:r>
            <a:r>
              <a:rPr sz="2800" spc="-5" dirty="0">
                <a:latin typeface="Georgia"/>
                <a:cs typeface="Georgia"/>
              </a:rPr>
              <a:t>c</a:t>
            </a:r>
            <a:r>
              <a:rPr sz="2800" dirty="0">
                <a:latin typeface="Georgia"/>
                <a:cs typeface="Georgia"/>
              </a:rPr>
              <a:t>	p</a:t>
            </a:r>
            <a:r>
              <a:rPr sz="2800" spc="-5" dirty="0">
                <a:latin typeface="Georgia"/>
                <a:cs typeface="Georgia"/>
              </a:rPr>
              <a:t>r</a:t>
            </a:r>
            <a:r>
              <a:rPr sz="2800" dirty="0">
                <a:latin typeface="Georgia"/>
                <a:cs typeface="Georgia"/>
              </a:rPr>
              <a:t>o</a:t>
            </a:r>
            <a:r>
              <a:rPr sz="2800" spc="-10" dirty="0">
                <a:latin typeface="Georgia"/>
                <a:cs typeface="Georgia"/>
              </a:rPr>
              <a:t>pert</a:t>
            </a:r>
            <a:r>
              <a:rPr sz="2800" spc="-15" dirty="0">
                <a:latin typeface="Georgia"/>
                <a:cs typeface="Georgia"/>
              </a:rPr>
              <a:t>i</a:t>
            </a:r>
            <a:r>
              <a:rPr sz="2800" spc="-10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s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of</a:t>
            </a:r>
            <a:endParaRPr sz="2800">
              <a:latin typeface="Georgia"/>
              <a:cs typeface="Georgia"/>
            </a:endParaRPr>
          </a:p>
          <a:p>
            <a:pPr marL="12700" marR="5715" algn="just">
              <a:lnSpc>
                <a:spcPct val="189400"/>
              </a:lnSpc>
              <a:spcBef>
                <a:spcPts val="5"/>
              </a:spcBef>
            </a:pPr>
            <a:r>
              <a:rPr sz="2800" spc="-10" dirty="0">
                <a:latin typeface="Georgia"/>
                <a:cs typeface="Georgia"/>
              </a:rPr>
              <a:t>the ore </a:t>
            </a:r>
            <a:r>
              <a:rPr sz="2800" spc="-5" dirty="0">
                <a:latin typeface="Georgia"/>
                <a:cs typeface="Georgia"/>
              </a:rPr>
              <a:t>components. Figure 1 </a:t>
            </a:r>
            <a:r>
              <a:rPr sz="2800" spc="-10" dirty="0">
                <a:latin typeface="Georgia"/>
                <a:cs typeface="Georgia"/>
              </a:rPr>
              <a:t>shows  that </a:t>
            </a:r>
            <a:r>
              <a:rPr sz="2800" dirty="0">
                <a:latin typeface="Georgia"/>
                <a:cs typeface="Georgia"/>
              </a:rPr>
              <a:t>when </a:t>
            </a:r>
            <a:r>
              <a:rPr sz="2800" spc="-5" dirty="0">
                <a:latin typeface="Georgia"/>
                <a:cs typeface="Georgia"/>
              </a:rPr>
              <a:t>a magnet is placed close </a:t>
            </a:r>
            <a:r>
              <a:rPr sz="2800" spc="-10" dirty="0">
                <a:latin typeface="Georgia"/>
                <a:cs typeface="Georgia"/>
              </a:rPr>
              <a:t>to  </a:t>
            </a:r>
            <a:r>
              <a:rPr sz="2800" spc="-5" dirty="0">
                <a:latin typeface="Georgia"/>
                <a:cs typeface="Georgia"/>
              </a:rPr>
              <a:t>an iron </a:t>
            </a:r>
            <a:r>
              <a:rPr sz="2800" spc="-10" dirty="0">
                <a:latin typeface="Georgia"/>
                <a:cs typeface="Georgia"/>
              </a:rPr>
              <a:t>ball </a:t>
            </a:r>
            <a:r>
              <a:rPr sz="2800" spc="-5" dirty="0">
                <a:latin typeface="Georgia"/>
                <a:cs typeface="Georgia"/>
              </a:rPr>
              <a:t>and a ceramic </a:t>
            </a:r>
            <a:r>
              <a:rPr sz="2800" spc="-10" dirty="0">
                <a:latin typeface="Georgia"/>
                <a:cs typeface="Georgia"/>
              </a:rPr>
              <a:t>ball, </a:t>
            </a:r>
            <a:r>
              <a:rPr sz="2800" spc="-5" dirty="0">
                <a:latin typeface="Georgia"/>
                <a:cs typeface="Georgia"/>
              </a:rPr>
              <a:t>the  </a:t>
            </a:r>
            <a:r>
              <a:rPr sz="2800" spc="-10" dirty="0">
                <a:latin typeface="Georgia"/>
                <a:cs typeface="Georgia"/>
              </a:rPr>
              <a:t>iron ball will </a:t>
            </a:r>
            <a:r>
              <a:rPr sz="2800" spc="-5" dirty="0">
                <a:latin typeface="Georgia"/>
                <a:cs typeface="Georgia"/>
              </a:rPr>
              <a:t>be attracted to </a:t>
            </a:r>
            <a:r>
              <a:rPr sz="2800" spc="-10" dirty="0">
                <a:latin typeface="Georgia"/>
                <a:cs typeface="Georgia"/>
              </a:rPr>
              <a:t>the  magnet</a:t>
            </a:r>
            <a:r>
              <a:rPr sz="2800" spc="19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and</a:t>
            </a:r>
            <a:r>
              <a:rPr sz="2800" spc="18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the</a:t>
            </a:r>
            <a:r>
              <a:rPr sz="2800" spc="19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ceramic</a:t>
            </a:r>
            <a:r>
              <a:rPr sz="2800" spc="19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ball</a:t>
            </a:r>
            <a:r>
              <a:rPr sz="2800" spc="19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will</a:t>
            </a:r>
            <a:r>
              <a:rPr sz="2800" spc="19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not.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35126"/>
            <a:ext cx="59645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91260" algn="l"/>
                <a:tab pos="1504950" algn="l"/>
                <a:tab pos="2632710" algn="l"/>
                <a:tab pos="3422015" algn="l"/>
                <a:tab pos="4434840" algn="l"/>
                <a:tab pos="4772660" algn="l"/>
              </a:tabLst>
            </a:pPr>
            <a:r>
              <a:rPr spc="-5" dirty="0"/>
              <a:t>Figure	1	shows	</a:t>
            </a:r>
            <a:r>
              <a:rPr spc="-10" dirty="0"/>
              <a:t>that	</a:t>
            </a:r>
            <a:r>
              <a:rPr spc="-5" dirty="0"/>
              <a:t>when	a	magnet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3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42845"/>
            <a:ext cx="5970270" cy="6917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Georgia"/>
                <a:cs typeface="Georgia"/>
              </a:rPr>
              <a:t>placed</a:t>
            </a:r>
            <a:r>
              <a:rPr sz="2800" spc="2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close</a:t>
            </a:r>
            <a:r>
              <a:rPr sz="2800" spc="24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to</a:t>
            </a:r>
            <a:r>
              <a:rPr sz="2800" spc="254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</a:t>
            </a:r>
            <a:r>
              <a:rPr sz="2800" spc="24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group</a:t>
            </a:r>
            <a:r>
              <a:rPr sz="2800" spc="24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of</a:t>
            </a:r>
            <a:r>
              <a:rPr sz="2800" spc="26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mixed</a:t>
            </a:r>
            <a:r>
              <a:rPr sz="2800" spc="254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tiny</a:t>
            </a:r>
            <a:endParaRPr sz="2800">
              <a:latin typeface="Georgia"/>
              <a:cs typeface="Georgia"/>
            </a:endParaRPr>
          </a:p>
          <a:p>
            <a:pPr marL="12700" marR="8255">
              <a:lnSpc>
                <a:spcPct val="189300"/>
              </a:lnSpc>
              <a:tabLst>
                <a:tab pos="855980" algn="l"/>
                <a:tab pos="1501775" algn="l"/>
                <a:tab pos="3185795" algn="l"/>
                <a:tab pos="3773804" algn="l"/>
                <a:tab pos="4371340" algn="l"/>
                <a:tab pos="5171440" algn="l"/>
              </a:tabLst>
            </a:pPr>
            <a:r>
              <a:rPr sz="2800" spc="-10" dirty="0">
                <a:latin typeface="Georgia"/>
                <a:cs typeface="Georgia"/>
              </a:rPr>
              <a:t>iron </a:t>
            </a:r>
            <a:r>
              <a:rPr sz="2800" spc="-5" dirty="0">
                <a:latin typeface="Georgia"/>
                <a:cs typeface="Georgia"/>
              </a:rPr>
              <a:t>and ceramic balls, most </a:t>
            </a:r>
            <a:r>
              <a:rPr sz="2800" spc="-10" dirty="0">
                <a:latin typeface="Georgia"/>
                <a:cs typeface="Georgia"/>
              </a:rPr>
              <a:t>iron</a:t>
            </a:r>
            <a:r>
              <a:rPr sz="2800" spc="-39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balls  </a:t>
            </a:r>
            <a:r>
              <a:rPr sz="2800" spc="-10" dirty="0">
                <a:latin typeface="Georgia"/>
                <a:cs typeface="Georgia"/>
              </a:rPr>
              <a:t>wil</a:t>
            </a:r>
            <a:r>
              <a:rPr sz="2800" spc="-5" dirty="0">
                <a:latin typeface="Georgia"/>
                <a:cs typeface="Georgia"/>
              </a:rPr>
              <a:t>l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b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attracted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t</a:t>
            </a:r>
            <a:r>
              <a:rPr sz="2800" spc="-5" dirty="0">
                <a:latin typeface="Georgia"/>
                <a:cs typeface="Georgia"/>
              </a:rPr>
              <a:t>o</a:t>
            </a:r>
            <a:r>
              <a:rPr sz="2800" dirty="0">
                <a:latin typeface="Georgia"/>
                <a:cs typeface="Georgia"/>
              </a:rPr>
              <a:t>	i</a:t>
            </a:r>
            <a:r>
              <a:rPr sz="2800" spc="-10" dirty="0">
                <a:latin typeface="Georgia"/>
                <a:cs typeface="Georgia"/>
              </a:rPr>
              <a:t>t</a:t>
            </a:r>
            <a:r>
              <a:rPr sz="2800" spc="-5" dirty="0">
                <a:latin typeface="Georgia"/>
                <a:cs typeface="Georgia"/>
              </a:rPr>
              <a:t>,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bu</a:t>
            </a:r>
            <a:r>
              <a:rPr sz="2800" spc="-5" dirty="0">
                <a:latin typeface="Georgia"/>
                <a:cs typeface="Georgia"/>
              </a:rPr>
              <a:t>t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mo</a:t>
            </a:r>
            <a:r>
              <a:rPr sz="2800" spc="5" dirty="0">
                <a:latin typeface="Georgia"/>
                <a:cs typeface="Georgia"/>
              </a:rPr>
              <a:t>s</a:t>
            </a:r>
            <a:r>
              <a:rPr sz="2800" spc="-5" dirty="0">
                <a:latin typeface="Georgia"/>
                <a:cs typeface="Georgia"/>
              </a:rPr>
              <a:t>t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Georgia"/>
                <a:cs typeface="Georgia"/>
              </a:rPr>
              <a:t>ceramic balls will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not.</a:t>
            </a:r>
            <a:endParaRPr sz="2800">
              <a:latin typeface="Georgia"/>
              <a:cs typeface="Georgia"/>
            </a:endParaRPr>
          </a:p>
          <a:p>
            <a:pPr marL="12700" marR="5080" algn="just">
              <a:lnSpc>
                <a:spcPct val="189300"/>
              </a:lnSpc>
            </a:pPr>
            <a:r>
              <a:rPr sz="2800" spc="-5" dirty="0">
                <a:latin typeface="Georgia"/>
                <a:cs typeface="Georgia"/>
              </a:rPr>
              <a:t>The</a:t>
            </a:r>
            <a:r>
              <a:rPr sz="2800" spc="-12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balls</a:t>
            </a:r>
            <a:r>
              <a:rPr sz="2800" spc="-13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that</a:t>
            </a:r>
            <a:r>
              <a:rPr sz="2800" spc="-12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are</a:t>
            </a:r>
            <a:r>
              <a:rPr sz="2800" spc="-12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not</a:t>
            </a:r>
            <a:r>
              <a:rPr sz="2800" spc="-14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attracted</a:t>
            </a:r>
            <a:r>
              <a:rPr sz="2800" spc="-12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will</a:t>
            </a:r>
            <a:r>
              <a:rPr sz="2800" spc="-13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fall  due </a:t>
            </a:r>
            <a:r>
              <a:rPr sz="2800" spc="-5" dirty="0">
                <a:latin typeface="Georgia"/>
                <a:cs typeface="Georgia"/>
              </a:rPr>
              <a:t>to </a:t>
            </a:r>
            <a:r>
              <a:rPr sz="2800" spc="-10" dirty="0">
                <a:latin typeface="Georgia"/>
                <a:cs typeface="Georgia"/>
              </a:rPr>
              <a:t>gravity. </a:t>
            </a:r>
            <a:r>
              <a:rPr sz="2800" spc="-5" dirty="0">
                <a:latin typeface="Georgia"/>
                <a:cs typeface="Georgia"/>
              </a:rPr>
              <a:t>In </a:t>
            </a:r>
            <a:r>
              <a:rPr sz="2800" spc="-10" dirty="0">
                <a:latin typeface="Georgia"/>
                <a:cs typeface="Georgia"/>
              </a:rPr>
              <a:t>this way, </a:t>
            </a:r>
            <a:r>
              <a:rPr sz="2800" spc="-5" dirty="0">
                <a:latin typeface="Georgia"/>
                <a:cs typeface="Georgia"/>
              </a:rPr>
              <a:t>countless  (numerous) different mineral  </a:t>
            </a:r>
            <a:r>
              <a:rPr sz="2800" spc="-10" dirty="0">
                <a:latin typeface="Georgia"/>
                <a:cs typeface="Georgia"/>
              </a:rPr>
              <a:t>particles</a:t>
            </a:r>
            <a:r>
              <a:rPr sz="2800" spc="-15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can</a:t>
            </a:r>
            <a:r>
              <a:rPr sz="2800" spc="-16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be</a:t>
            </a:r>
            <a:r>
              <a:rPr sz="2800" spc="-17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separated</a:t>
            </a:r>
            <a:r>
              <a:rPr sz="2800" spc="-1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by</a:t>
            </a:r>
            <a:r>
              <a:rPr sz="2800" spc="-1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magnetic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800" spc="-5" dirty="0">
                <a:latin typeface="Georgia"/>
                <a:cs typeface="Georgia"/>
              </a:rPr>
              <a:t>separators.  Here,  the  magnetic</a:t>
            </a:r>
            <a:r>
              <a:rPr sz="2800" spc="-8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force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35126"/>
            <a:ext cx="59645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10895" algn="l"/>
                <a:tab pos="2101850" algn="l"/>
                <a:tab pos="2804160" algn="l"/>
                <a:tab pos="3511550" algn="l"/>
                <a:tab pos="4292600" algn="l"/>
              </a:tabLst>
            </a:pPr>
            <a:r>
              <a:rPr spc="-5" dirty="0"/>
              <a:t>and	gravity	</a:t>
            </a:r>
            <a:r>
              <a:rPr spc="-10" dirty="0"/>
              <a:t>are	</a:t>
            </a:r>
            <a:r>
              <a:rPr spc="-5" dirty="0"/>
              <a:t>the	</a:t>
            </a:r>
            <a:r>
              <a:rPr spc="-10" dirty="0"/>
              <a:t>two	competing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42845"/>
            <a:ext cx="5963920" cy="2877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Georgia"/>
                <a:cs typeface="Georgia"/>
              </a:rPr>
              <a:t>forces. If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magnetic </a:t>
            </a:r>
            <a:r>
              <a:rPr sz="2800" spc="-10" dirty="0">
                <a:latin typeface="Georgia"/>
                <a:cs typeface="Georgia"/>
              </a:rPr>
              <a:t>force </a:t>
            </a:r>
            <a:r>
              <a:rPr sz="2800" spc="-5" dirty="0">
                <a:latin typeface="Georgia"/>
                <a:cs typeface="Georgia"/>
              </a:rPr>
              <a:t>acting</a:t>
            </a:r>
            <a:r>
              <a:rPr sz="2800" spc="36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on</a:t>
            </a:r>
            <a:endParaRPr sz="2800">
              <a:latin typeface="Georgia"/>
              <a:cs typeface="Georgia"/>
            </a:endParaRPr>
          </a:p>
          <a:p>
            <a:pPr marL="12700" marR="5080">
              <a:lnSpc>
                <a:spcPct val="189300"/>
              </a:lnSpc>
              <a:tabLst>
                <a:tab pos="545465" algn="l"/>
                <a:tab pos="2087880" algn="l"/>
                <a:tab pos="2208530" algn="l"/>
                <a:tab pos="2698750" algn="l"/>
                <a:tab pos="3291840" algn="l"/>
                <a:tab pos="3991610" algn="l"/>
                <a:tab pos="4376420" algn="l"/>
                <a:tab pos="5381625" algn="l"/>
                <a:tab pos="5450205" algn="l"/>
              </a:tabLst>
            </a:pPr>
            <a:r>
              <a:rPr sz="2800" spc="-5" dirty="0">
                <a:latin typeface="Georgia"/>
                <a:cs typeface="Georgia"/>
              </a:rPr>
              <a:t>a	</a:t>
            </a:r>
            <a:r>
              <a:rPr sz="2800" spc="-10" dirty="0">
                <a:latin typeface="Georgia"/>
                <a:cs typeface="Georgia"/>
              </a:rPr>
              <a:t>partic</a:t>
            </a:r>
            <a:r>
              <a:rPr sz="2800" dirty="0">
                <a:latin typeface="Georgia"/>
                <a:cs typeface="Georgia"/>
              </a:rPr>
              <a:t>l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is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5" dirty="0">
                <a:latin typeface="Georgia"/>
                <a:cs typeface="Georgia"/>
              </a:rPr>
              <a:t>s</a:t>
            </a:r>
            <a:r>
              <a:rPr sz="2800" spc="-10" dirty="0">
                <a:latin typeface="Georgia"/>
                <a:cs typeface="Georgia"/>
              </a:rPr>
              <a:t>tro</a:t>
            </a:r>
            <a:r>
              <a:rPr sz="2800" dirty="0">
                <a:latin typeface="Georgia"/>
                <a:cs typeface="Georgia"/>
              </a:rPr>
              <a:t>n</a:t>
            </a:r>
            <a:r>
              <a:rPr sz="2800" spc="-10" dirty="0">
                <a:latin typeface="Georgia"/>
                <a:cs typeface="Georgia"/>
              </a:rPr>
              <a:t>g</a:t>
            </a:r>
            <a:r>
              <a:rPr sz="2800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r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t</a:t>
            </a:r>
            <a:r>
              <a:rPr sz="2800" dirty="0">
                <a:latin typeface="Georgia"/>
                <a:cs typeface="Georgia"/>
              </a:rPr>
              <a:t>h</a:t>
            </a:r>
            <a:r>
              <a:rPr sz="2800" spc="-5" dirty="0">
                <a:latin typeface="Georgia"/>
                <a:cs typeface="Georgia"/>
              </a:rPr>
              <a:t>an</a:t>
            </a:r>
            <a:r>
              <a:rPr sz="2800" dirty="0">
                <a:latin typeface="Georgia"/>
                <a:cs typeface="Georgia"/>
              </a:rPr>
              <a:t>		</a:t>
            </a:r>
            <a:r>
              <a:rPr sz="2800" spc="-10" dirty="0">
                <a:latin typeface="Georgia"/>
                <a:cs typeface="Georgia"/>
              </a:rPr>
              <a:t>the  gravitati</a:t>
            </a:r>
            <a:r>
              <a:rPr sz="2800" spc="5" dirty="0">
                <a:latin typeface="Georgia"/>
                <a:cs typeface="Georgia"/>
              </a:rPr>
              <a:t>o</a:t>
            </a:r>
            <a:r>
              <a:rPr sz="2800" spc="-5" dirty="0">
                <a:latin typeface="Georgia"/>
                <a:cs typeface="Georgia"/>
              </a:rPr>
              <a:t>nal</a:t>
            </a:r>
            <a:r>
              <a:rPr sz="2800" dirty="0">
                <a:latin typeface="Georgia"/>
                <a:cs typeface="Georgia"/>
              </a:rPr>
              <a:t>		</a:t>
            </a:r>
            <a:r>
              <a:rPr sz="2800" spc="-10" dirty="0">
                <a:latin typeface="Georgia"/>
                <a:cs typeface="Georgia"/>
              </a:rPr>
              <a:t>forc</a:t>
            </a:r>
            <a:r>
              <a:rPr sz="2800" spc="10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,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th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p</a:t>
            </a:r>
            <a:r>
              <a:rPr sz="2800" spc="-5" dirty="0">
                <a:latin typeface="Georgia"/>
                <a:cs typeface="Georgia"/>
              </a:rPr>
              <a:t>a</a:t>
            </a:r>
            <a:r>
              <a:rPr sz="2800" dirty="0">
                <a:latin typeface="Georgia"/>
                <a:cs typeface="Georgia"/>
              </a:rPr>
              <a:t>r</a:t>
            </a:r>
            <a:r>
              <a:rPr sz="2800" spc="-10" dirty="0">
                <a:latin typeface="Georgia"/>
                <a:cs typeface="Georgia"/>
              </a:rPr>
              <a:t>ticl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will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Georgia"/>
                <a:cs typeface="Georgia"/>
              </a:rPr>
              <a:t>move toward the</a:t>
            </a:r>
            <a:r>
              <a:rPr sz="2800" spc="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magnet.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26591" y="5227320"/>
            <a:ext cx="6245352" cy="3416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90600" y="5292471"/>
            <a:ext cx="6068059" cy="32382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71550" y="5273421"/>
            <a:ext cx="6106160" cy="3276600"/>
          </a:xfrm>
          <a:custGeom>
            <a:avLst/>
            <a:gdLst/>
            <a:ahLst/>
            <a:cxnLst/>
            <a:rect l="l" t="t" r="r" b="b"/>
            <a:pathLst>
              <a:path w="6106159" h="3276600">
                <a:moveTo>
                  <a:pt x="0" y="3276346"/>
                </a:moveTo>
                <a:lnTo>
                  <a:pt x="6106159" y="3276346"/>
                </a:lnTo>
                <a:lnTo>
                  <a:pt x="6106159" y="0"/>
                </a:lnTo>
                <a:lnTo>
                  <a:pt x="0" y="0"/>
                </a:lnTo>
                <a:lnTo>
                  <a:pt x="0" y="3276346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4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45793"/>
            <a:ext cx="4594225" cy="86931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3290"/>
              </a:lnSpc>
              <a:spcBef>
                <a:spcPts val="260"/>
              </a:spcBef>
            </a:pPr>
            <a:r>
              <a:rPr b="1" spc="20" dirty="0">
                <a:latin typeface="Trebuchet MS"/>
                <a:cs typeface="Trebuchet MS"/>
              </a:rPr>
              <a:t>Agglomerations</a:t>
            </a:r>
            <a:r>
              <a:rPr b="1" spc="-265" dirty="0">
                <a:latin typeface="Trebuchet MS"/>
                <a:cs typeface="Trebuchet MS"/>
              </a:rPr>
              <a:t> </a:t>
            </a:r>
            <a:r>
              <a:rPr b="1" spc="-15" dirty="0">
                <a:latin typeface="Trebuchet MS"/>
                <a:cs typeface="Trebuchet MS"/>
              </a:rPr>
              <a:t>Techniques  </a:t>
            </a:r>
            <a:r>
              <a:rPr b="1" spc="5" dirty="0">
                <a:latin typeface="Trebuchet MS"/>
                <a:cs typeface="Trebuchet MS"/>
              </a:rPr>
              <a:t>(Particles</a:t>
            </a:r>
            <a:r>
              <a:rPr b="1" spc="-235" dirty="0">
                <a:latin typeface="Trebuchet MS"/>
                <a:cs typeface="Trebuchet MS"/>
              </a:rPr>
              <a:t> </a:t>
            </a:r>
            <a:r>
              <a:rPr b="1" spc="5" dirty="0">
                <a:latin typeface="Trebuchet MS"/>
                <a:cs typeface="Trebuchet MS"/>
              </a:rPr>
              <a:t>Enlargement)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5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2095245"/>
            <a:ext cx="5967730" cy="6917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08355" algn="l"/>
                <a:tab pos="1666239" algn="l"/>
                <a:tab pos="2176780" algn="l"/>
                <a:tab pos="2552700" algn="l"/>
                <a:tab pos="3503295" algn="l"/>
                <a:tab pos="4889500" algn="l"/>
              </a:tabLst>
            </a:pPr>
            <a:r>
              <a:rPr sz="2800" spc="-5" dirty="0">
                <a:latin typeface="Georgia"/>
                <a:cs typeface="Georgia"/>
              </a:rPr>
              <a:t>The	feed	to	a	</a:t>
            </a:r>
            <a:r>
              <a:rPr sz="2800" spc="-10" dirty="0">
                <a:latin typeface="Georgia"/>
                <a:cs typeface="Georgia"/>
              </a:rPr>
              <a:t>blast	</a:t>
            </a:r>
            <a:r>
              <a:rPr sz="2800" spc="-5" dirty="0">
                <a:latin typeface="Georgia"/>
                <a:cs typeface="Georgia"/>
              </a:rPr>
              <a:t>furnace	</a:t>
            </a:r>
            <a:r>
              <a:rPr sz="2800" spc="-10" dirty="0">
                <a:latin typeface="Georgia"/>
                <a:cs typeface="Georgia"/>
              </a:rPr>
              <a:t>should</a:t>
            </a:r>
            <a:endParaRPr sz="2800">
              <a:latin typeface="Georgia"/>
              <a:cs typeface="Georgia"/>
            </a:endParaRPr>
          </a:p>
          <a:p>
            <a:pPr marL="12700" marR="7620" algn="just">
              <a:lnSpc>
                <a:spcPct val="189300"/>
              </a:lnSpc>
            </a:pPr>
            <a:r>
              <a:rPr sz="2800" spc="-10" dirty="0">
                <a:latin typeface="Georgia"/>
                <a:cs typeface="Georgia"/>
              </a:rPr>
              <a:t>form </a:t>
            </a:r>
            <a:r>
              <a:rPr sz="2800" spc="-5" dirty="0">
                <a:latin typeface="Georgia"/>
                <a:cs typeface="Georgia"/>
              </a:rPr>
              <a:t>a </a:t>
            </a:r>
            <a:r>
              <a:rPr sz="2800" spc="-10" dirty="0">
                <a:latin typeface="Georgia"/>
                <a:cs typeface="Georgia"/>
              </a:rPr>
              <a:t>permeable </a:t>
            </a:r>
            <a:r>
              <a:rPr sz="2800" spc="-5" dirty="0">
                <a:latin typeface="Georgia"/>
                <a:cs typeface="Georgia"/>
              </a:rPr>
              <a:t>(penetrable) </a:t>
            </a:r>
            <a:r>
              <a:rPr sz="2800" spc="-10" dirty="0">
                <a:latin typeface="Georgia"/>
                <a:cs typeface="Georgia"/>
              </a:rPr>
              <a:t>bed of  </a:t>
            </a:r>
            <a:r>
              <a:rPr sz="2800" spc="-5" dirty="0">
                <a:latin typeface="Georgia"/>
                <a:cs typeface="Georgia"/>
              </a:rPr>
              <a:t>material,    permitting    </a:t>
            </a:r>
            <a:r>
              <a:rPr sz="2800" spc="-10" dirty="0">
                <a:latin typeface="Georgia"/>
                <a:cs typeface="Georgia"/>
              </a:rPr>
              <a:t>gas    </a:t>
            </a:r>
            <a:r>
              <a:rPr sz="2800" spc="-5" dirty="0">
                <a:latin typeface="Georgia"/>
                <a:cs typeface="Georgia"/>
              </a:rPr>
              <a:t>to  </a:t>
            </a:r>
            <a:r>
              <a:rPr sz="2800" spc="56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flow</a:t>
            </a:r>
            <a:endParaRPr sz="28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10"/>
              </a:spcBef>
            </a:pPr>
            <a:r>
              <a:rPr sz="2800" spc="-10" dirty="0">
                <a:latin typeface="Georgia"/>
                <a:cs typeface="Georgia"/>
              </a:rPr>
              <a:t>through </a:t>
            </a:r>
            <a:r>
              <a:rPr sz="2800" dirty="0">
                <a:latin typeface="Georgia"/>
                <a:cs typeface="Georgia"/>
              </a:rPr>
              <a:t>it </a:t>
            </a:r>
            <a:r>
              <a:rPr sz="2800" spc="-5" dirty="0">
                <a:latin typeface="Georgia"/>
                <a:cs typeface="Georgia"/>
              </a:rPr>
              <a:t>uniformly at a </a:t>
            </a:r>
            <a:r>
              <a:rPr sz="2800" spc="-10" dirty="0">
                <a:latin typeface="Georgia"/>
                <a:cs typeface="Georgia"/>
              </a:rPr>
              <a:t>high </a:t>
            </a:r>
            <a:r>
              <a:rPr sz="2800" dirty="0">
                <a:latin typeface="Georgia"/>
                <a:cs typeface="Georgia"/>
              </a:rPr>
              <a:t>rate.  </a:t>
            </a:r>
            <a:r>
              <a:rPr sz="2800" spc="-10" dirty="0">
                <a:latin typeface="Georgia"/>
                <a:cs typeface="Georgia"/>
              </a:rPr>
              <a:t>Ground </a:t>
            </a:r>
            <a:r>
              <a:rPr sz="2800" spc="-5" dirty="0">
                <a:latin typeface="Georgia"/>
                <a:cs typeface="Georgia"/>
              </a:rPr>
              <a:t>iron </a:t>
            </a:r>
            <a:r>
              <a:rPr sz="2800" spc="-10" dirty="0">
                <a:latin typeface="Georgia"/>
                <a:cs typeface="Georgia"/>
              </a:rPr>
              <a:t>ore </a:t>
            </a:r>
            <a:r>
              <a:rPr sz="2800" spc="-5" dirty="0">
                <a:latin typeface="Georgia"/>
                <a:cs typeface="Georgia"/>
              </a:rPr>
              <a:t>concentrates </a:t>
            </a:r>
            <a:r>
              <a:rPr sz="2800" spc="-10" dirty="0">
                <a:latin typeface="Georgia"/>
                <a:cs typeface="Georgia"/>
              </a:rPr>
              <a:t>are </a:t>
            </a:r>
            <a:r>
              <a:rPr sz="2800" spc="-5" dirty="0">
                <a:latin typeface="Georgia"/>
                <a:cs typeface="Georgia"/>
              </a:rPr>
              <a:t>not  </a:t>
            </a:r>
            <a:r>
              <a:rPr sz="2800" spc="-10" dirty="0">
                <a:latin typeface="Georgia"/>
                <a:cs typeface="Georgia"/>
              </a:rPr>
              <a:t>suitable </a:t>
            </a:r>
            <a:r>
              <a:rPr sz="2800" dirty="0">
                <a:latin typeface="Georgia"/>
                <a:cs typeface="Georgia"/>
              </a:rPr>
              <a:t>in their </a:t>
            </a:r>
            <a:r>
              <a:rPr sz="2800" spc="-5" dirty="0">
                <a:latin typeface="Georgia"/>
                <a:cs typeface="Georgia"/>
              </a:rPr>
              <a:t>as-produced </a:t>
            </a:r>
            <a:r>
              <a:rPr sz="2800" spc="-10" dirty="0">
                <a:latin typeface="Georgia"/>
                <a:cs typeface="Georgia"/>
              </a:rPr>
              <a:t>form,  both </a:t>
            </a:r>
            <a:r>
              <a:rPr sz="2800" spc="-5" dirty="0">
                <a:latin typeface="Georgia"/>
                <a:cs typeface="Georgia"/>
              </a:rPr>
              <a:t>because </a:t>
            </a:r>
            <a:r>
              <a:rPr sz="2800" spc="-10" dirty="0">
                <a:latin typeface="Georgia"/>
                <a:cs typeface="Georgia"/>
              </a:rPr>
              <a:t>fine particles tend to  pack </a:t>
            </a:r>
            <a:r>
              <a:rPr sz="2800" spc="-5" dirty="0">
                <a:latin typeface="Georgia"/>
                <a:cs typeface="Georgia"/>
              </a:rPr>
              <a:t>into a non-permeable </a:t>
            </a:r>
            <a:r>
              <a:rPr sz="2800" spc="-10" dirty="0">
                <a:latin typeface="Georgia"/>
                <a:cs typeface="Georgia"/>
              </a:rPr>
              <a:t>bed</a:t>
            </a:r>
            <a:r>
              <a:rPr sz="2800" spc="49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and  </a:t>
            </a:r>
            <a:r>
              <a:rPr sz="2800" spc="-10" dirty="0">
                <a:latin typeface="Georgia"/>
                <a:cs typeface="Georgia"/>
              </a:rPr>
              <a:t>because </a:t>
            </a:r>
            <a:r>
              <a:rPr sz="2800" spc="-5" dirty="0">
                <a:latin typeface="Georgia"/>
                <a:cs typeface="Georgia"/>
              </a:rPr>
              <a:t>the </a:t>
            </a:r>
            <a:r>
              <a:rPr sz="2800" spc="-10" dirty="0">
                <a:latin typeface="Georgia"/>
                <a:cs typeface="Georgia"/>
              </a:rPr>
              <a:t>fine </a:t>
            </a:r>
            <a:r>
              <a:rPr sz="2800" spc="-5" dirty="0">
                <a:latin typeface="Georgia"/>
                <a:cs typeface="Georgia"/>
              </a:rPr>
              <a:t>particles are likely </a:t>
            </a:r>
            <a:r>
              <a:rPr sz="2800" spc="2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to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be</a:t>
            </a:r>
            <a:r>
              <a:rPr spc="-145" dirty="0"/>
              <a:t> </a:t>
            </a:r>
            <a:r>
              <a:rPr spc="-5" dirty="0"/>
              <a:t>carried</a:t>
            </a:r>
            <a:r>
              <a:rPr spc="-125" dirty="0"/>
              <a:t> </a:t>
            </a:r>
            <a:r>
              <a:rPr spc="-5" dirty="0"/>
              <a:t>away</a:t>
            </a:r>
            <a:r>
              <a:rPr spc="-130" dirty="0"/>
              <a:t> </a:t>
            </a:r>
            <a:r>
              <a:rPr spc="-5" dirty="0"/>
              <a:t>as</a:t>
            </a:r>
            <a:r>
              <a:rPr spc="-135" dirty="0"/>
              <a:t> </a:t>
            </a:r>
            <a:r>
              <a:rPr spc="-5" dirty="0"/>
              <a:t>dust</a:t>
            </a:r>
            <a:r>
              <a:rPr spc="-130" dirty="0"/>
              <a:t> </a:t>
            </a:r>
            <a:r>
              <a:rPr spc="-5" dirty="0"/>
              <a:t>by</a:t>
            </a:r>
            <a:r>
              <a:rPr spc="-130" dirty="0"/>
              <a:t> </a:t>
            </a:r>
            <a:r>
              <a:rPr spc="-10" dirty="0"/>
              <a:t>the</a:t>
            </a:r>
            <a:r>
              <a:rPr spc="-125" dirty="0"/>
              <a:t> </a:t>
            </a:r>
            <a:r>
              <a:rPr spc="-10" dirty="0"/>
              <a:t>high</a:t>
            </a:r>
            <a:r>
              <a:rPr spc="-135" dirty="0"/>
              <a:t> </a:t>
            </a:r>
            <a:r>
              <a:rPr dirty="0"/>
              <a:t>gas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6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42845"/>
            <a:ext cx="5966460" cy="6917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72490" algn="l"/>
                <a:tab pos="1929764" algn="l"/>
                <a:tab pos="2717800" algn="l"/>
                <a:tab pos="4459605" algn="l"/>
                <a:tab pos="5157470" algn="l"/>
              </a:tabLst>
            </a:pPr>
            <a:r>
              <a:rPr sz="2800" spc="-10" dirty="0">
                <a:latin typeface="Georgia"/>
                <a:cs typeface="Georgia"/>
              </a:rPr>
              <a:t>fl</a:t>
            </a:r>
            <a:r>
              <a:rPr sz="2800" spc="5" dirty="0">
                <a:latin typeface="Georgia"/>
                <a:cs typeface="Georgia"/>
              </a:rPr>
              <a:t>o</a:t>
            </a:r>
            <a:r>
              <a:rPr sz="2800" spc="-5" dirty="0">
                <a:latin typeface="Georgia"/>
                <a:cs typeface="Georgia"/>
              </a:rPr>
              <a:t>w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r</a:t>
            </a:r>
            <a:r>
              <a:rPr sz="2800" spc="-20" dirty="0">
                <a:latin typeface="Georgia"/>
                <a:cs typeface="Georgia"/>
              </a:rPr>
              <a:t>a</a:t>
            </a:r>
            <a:r>
              <a:rPr sz="2800" spc="-10" dirty="0">
                <a:latin typeface="Georgia"/>
                <a:cs typeface="Georgia"/>
              </a:rPr>
              <a:t>t</a:t>
            </a:r>
            <a:r>
              <a:rPr sz="2800" spc="5" dirty="0">
                <a:latin typeface="Georgia"/>
                <a:cs typeface="Georgia"/>
              </a:rPr>
              <a:t>e</a:t>
            </a:r>
            <a:r>
              <a:rPr sz="2800" spc="-10" dirty="0">
                <a:latin typeface="Georgia"/>
                <a:cs typeface="Georgia"/>
              </a:rPr>
              <a:t>s</a:t>
            </a:r>
            <a:r>
              <a:rPr sz="2800" spc="-5" dirty="0">
                <a:latin typeface="Georgia"/>
                <a:cs typeface="Georgia"/>
              </a:rPr>
              <a:t>.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The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pow</a:t>
            </a:r>
            <a:r>
              <a:rPr sz="2800" dirty="0">
                <a:latin typeface="Georgia"/>
                <a:cs typeface="Georgia"/>
              </a:rPr>
              <a:t>d</a:t>
            </a:r>
            <a:r>
              <a:rPr sz="2800" spc="-10" dirty="0">
                <a:latin typeface="Georgia"/>
                <a:cs typeface="Georgia"/>
              </a:rPr>
              <a:t>ere</a:t>
            </a:r>
            <a:r>
              <a:rPr sz="2800" spc="-5" dirty="0">
                <a:latin typeface="Georgia"/>
                <a:cs typeface="Georgia"/>
              </a:rPr>
              <a:t>d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or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mu</a:t>
            </a:r>
            <a:r>
              <a:rPr sz="2800" spc="5" dirty="0">
                <a:latin typeface="Georgia"/>
                <a:cs typeface="Georgia"/>
              </a:rPr>
              <a:t>s</a:t>
            </a:r>
            <a:r>
              <a:rPr sz="2800" spc="-5" dirty="0">
                <a:latin typeface="Georgia"/>
                <a:cs typeface="Georgia"/>
              </a:rPr>
              <a:t>t</a:t>
            </a:r>
            <a:endParaRPr sz="2800">
              <a:latin typeface="Georgia"/>
              <a:cs typeface="Georgia"/>
            </a:endParaRPr>
          </a:p>
          <a:p>
            <a:pPr marL="12700" marR="5715" algn="just">
              <a:lnSpc>
                <a:spcPct val="189300"/>
              </a:lnSpc>
            </a:pPr>
            <a:r>
              <a:rPr sz="2800" spc="-5" dirty="0">
                <a:latin typeface="Georgia"/>
                <a:cs typeface="Georgia"/>
              </a:rPr>
              <a:t>therefore be agglomerated (enlarged)  into larger particles </a:t>
            </a:r>
            <a:r>
              <a:rPr sz="2800" spc="-10" dirty="0">
                <a:latin typeface="Georgia"/>
                <a:cs typeface="Georgia"/>
              </a:rPr>
              <a:t>that </a:t>
            </a:r>
            <a:r>
              <a:rPr sz="2800" spc="-5" dirty="0">
                <a:latin typeface="Georgia"/>
                <a:cs typeface="Georgia"/>
              </a:rPr>
              <a:t>will </a:t>
            </a:r>
            <a:r>
              <a:rPr sz="2800" spc="17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improve</a:t>
            </a:r>
            <a:endParaRPr sz="28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10"/>
              </a:spcBef>
            </a:pPr>
            <a:r>
              <a:rPr sz="2800" spc="-5" dirty="0">
                <a:latin typeface="Georgia"/>
                <a:cs typeface="Georgia"/>
              </a:rPr>
              <a:t>permeability of the furnace burden,  increase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rate of </a:t>
            </a:r>
            <a:r>
              <a:rPr sz="2800" spc="-10" dirty="0">
                <a:latin typeface="Georgia"/>
                <a:cs typeface="Georgia"/>
              </a:rPr>
              <a:t>extraction, </a:t>
            </a:r>
            <a:r>
              <a:rPr sz="2800" spc="-5" dirty="0">
                <a:latin typeface="Georgia"/>
                <a:cs typeface="Georgia"/>
              </a:rPr>
              <a:t>and  reduce the amount of material </a:t>
            </a:r>
            <a:r>
              <a:rPr sz="2800" spc="-10" dirty="0">
                <a:latin typeface="Georgia"/>
                <a:cs typeface="Georgia"/>
              </a:rPr>
              <a:t>blown  out </a:t>
            </a:r>
            <a:r>
              <a:rPr sz="2800" spc="-5" dirty="0">
                <a:latin typeface="Georgia"/>
                <a:cs typeface="Georgia"/>
              </a:rPr>
              <a:t>(carried </a:t>
            </a:r>
            <a:r>
              <a:rPr sz="2800" spc="-10" dirty="0">
                <a:latin typeface="Georgia"/>
                <a:cs typeface="Georgia"/>
              </a:rPr>
              <a:t>out) </a:t>
            </a:r>
            <a:r>
              <a:rPr sz="2800" spc="-5" dirty="0">
                <a:latin typeface="Georgia"/>
                <a:cs typeface="Georgia"/>
              </a:rPr>
              <a:t>of </a:t>
            </a:r>
            <a:r>
              <a:rPr sz="2800" spc="-10" dirty="0">
                <a:latin typeface="Georgia"/>
                <a:cs typeface="Georgia"/>
              </a:rPr>
              <a:t>the furnace </a:t>
            </a:r>
            <a:r>
              <a:rPr sz="2800" spc="-5" dirty="0">
                <a:latin typeface="Georgia"/>
                <a:cs typeface="Georgia"/>
              </a:rPr>
              <a:t>as  </a:t>
            </a:r>
            <a:r>
              <a:rPr sz="2800" spc="-10" dirty="0">
                <a:latin typeface="Georgia"/>
                <a:cs typeface="Georgia"/>
              </a:rPr>
              <a:t>dust. </a:t>
            </a:r>
            <a:r>
              <a:rPr sz="2800" spc="-5" dirty="0">
                <a:latin typeface="Georgia"/>
                <a:cs typeface="Georgia"/>
              </a:rPr>
              <a:t>There </a:t>
            </a:r>
            <a:r>
              <a:rPr sz="2800" spc="-10" dirty="0">
                <a:latin typeface="Georgia"/>
                <a:cs typeface="Georgia"/>
              </a:rPr>
              <a:t>are </a:t>
            </a:r>
            <a:r>
              <a:rPr sz="2800" spc="-5" dirty="0">
                <a:latin typeface="Georgia"/>
                <a:cs typeface="Georgia"/>
              </a:rPr>
              <a:t>four </a:t>
            </a:r>
            <a:r>
              <a:rPr sz="2800" spc="-10" dirty="0">
                <a:latin typeface="Georgia"/>
                <a:cs typeface="Georgia"/>
              </a:rPr>
              <a:t>basic </a:t>
            </a:r>
            <a:r>
              <a:rPr sz="2800" spc="-5" dirty="0">
                <a:latin typeface="Georgia"/>
                <a:cs typeface="Georgia"/>
              </a:rPr>
              <a:t>methods  </a:t>
            </a:r>
            <a:r>
              <a:rPr sz="2800" spc="-10" dirty="0">
                <a:latin typeface="Georgia"/>
                <a:cs typeface="Georgia"/>
              </a:rPr>
              <a:t>that    </a:t>
            </a:r>
            <a:r>
              <a:rPr sz="2800" spc="14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have    </a:t>
            </a:r>
            <a:r>
              <a:rPr sz="2800" spc="13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been    </a:t>
            </a:r>
            <a:r>
              <a:rPr sz="2800" spc="14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developed    </a:t>
            </a:r>
            <a:r>
              <a:rPr sz="2800" spc="12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for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95"/>
              </a:spcBef>
              <a:tabLst>
                <a:tab pos="2524125" algn="l"/>
                <a:tab pos="3429000" algn="l"/>
                <a:tab pos="4453255" algn="l"/>
              </a:tabLst>
            </a:pPr>
            <a:r>
              <a:rPr spc="-5" dirty="0"/>
              <a:t>agglomerating	iron	</a:t>
            </a:r>
            <a:r>
              <a:rPr spc="-10" dirty="0"/>
              <a:t>ores:	sintering,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7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42845"/>
            <a:ext cx="5967730" cy="6734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37790" algn="l"/>
                <a:tab pos="5360035" algn="l"/>
              </a:tabLst>
            </a:pPr>
            <a:r>
              <a:rPr sz="2800" spc="-5" dirty="0">
                <a:latin typeface="Georgia"/>
                <a:cs typeface="Georgia"/>
              </a:rPr>
              <a:t>n</a:t>
            </a:r>
            <a:r>
              <a:rPr sz="2800" dirty="0">
                <a:latin typeface="Georgia"/>
                <a:cs typeface="Georgia"/>
              </a:rPr>
              <a:t>o</a:t>
            </a:r>
            <a:r>
              <a:rPr sz="2800" spc="-10" dirty="0">
                <a:latin typeface="Georgia"/>
                <a:cs typeface="Georgia"/>
              </a:rPr>
              <a:t>dulizi</a:t>
            </a:r>
            <a:r>
              <a:rPr sz="2800" dirty="0">
                <a:latin typeface="Georgia"/>
                <a:cs typeface="Georgia"/>
              </a:rPr>
              <a:t>n</a:t>
            </a:r>
            <a:r>
              <a:rPr sz="2800" spc="-10" dirty="0">
                <a:latin typeface="Georgia"/>
                <a:cs typeface="Georgia"/>
              </a:rPr>
              <a:t>g</a:t>
            </a:r>
            <a:r>
              <a:rPr sz="2800" spc="-5" dirty="0">
                <a:latin typeface="Georgia"/>
                <a:cs typeface="Georgia"/>
              </a:rPr>
              <a:t>,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b</a:t>
            </a:r>
            <a:r>
              <a:rPr sz="2800" dirty="0">
                <a:latin typeface="Georgia"/>
                <a:cs typeface="Georgia"/>
              </a:rPr>
              <a:t>r</a:t>
            </a:r>
            <a:r>
              <a:rPr sz="2800" spc="-5" dirty="0">
                <a:latin typeface="Georgia"/>
                <a:cs typeface="Georgia"/>
              </a:rPr>
              <a:t>i</a:t>
            </a:r>
            <a:r>
              <a:rPr sz="2800" spc="-15" dirty="0">
                <a:latin typeface="Georgia"/>
                <a:cs typeface="Georgia"/>
              </a:rPr>
              <a:t>q</a:t>
            </a:r>
            <a:r>
              <a:rPr sz="2800" spc="-10" dirty="0">
                <a:latin typeface="Georgia"/>
                <a:cs typeface="Georgia"/>
              </a:rPr>
              <a:t>u</a:t>
            </a:r>
            <a:r>
              <a:rPr sz="2800" spc="5" dirty="0">
                <a:latin typeface="Georgia"/>
                <a:cs typeface="Georgia"/>
              </a:rPr>
              <a:t>e</a:t>
            </a:r>
            <a:r>
              <a:rPr sz="2800" spc="-10" dirty="0">
                <a:latin typeface="Georgia"/>
                <a:cs typeface="Georgia"/>
              </a:rPr>
              <a:t>t</a:t>
            </a:r>
            <a:r>
              <a:rPr sz="2800" spc="-15" dirty="0">
                <a:latin typeface="Georgia"/>
                <a:cs typeface="Georgia"/>
              </a:rPr>
              <a:t>t</a:t>
            </a:r>
            <a:r>
              <a:rPr sz="2800" spc="-5" dirty="0">
                <a:latin typeface="Georgia"/>
                <a:cs typeface="Georgia"/>
              </a:rPr>
              <a:t>ing,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and</a:t>
            </a:r>
            <a:endParaRPr sz="2800">
              <a:latin typeface="Georgia"/>
              <a:cs typeface="Georgia"/>
            </a:endParaRPr>
          </a:p>
          <a:p>
            <a:pPr marL="12700" marR="8890">
              <a:lnSpc>
                <a:spcPct val="189300"/>
              </a:lnSpc>
            </a:pPr>
            <a:r>
              <a:rPr sz="2800" spc="-5" dirty="0">
                <a:latin typeface="Georgia"/>
                <a:cs typeface="Georgia"/>
              </a:rPr>
              <a:t>pelletizing.</a:t>
            </a:r>
            <a:r>
              <a:rPr sz="2800" spc="-15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These</a:t>
            </a:r>
            <a:r>
              <a:rPr sz="2800" spc="-15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processes</a:t>
            </a:r>
            <a:r>
              <a:rPr sz="2800" spc="-14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are</a:t>
            </a:r>
            <a:r>
              <a:rPr sz="2800" spc="-15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briefly  </a:t>
            </a:r>
            <a:r>
              <a:rPr sz="2800" spc="-10" dirty="0">
                <a:latin typeface="Georgia"/>
                <a:cs typeface="Georgia"/>
              </a:rPr>
              <a:t>described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below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spc="-195" dirty="0">
                <a:latin typeface="Arial"/>
                <a:cs typeface="Arial"/>
              </a:rPr>
              <a:t>Sintering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65"/>
              </a:spcBef>
              <a:tabLst>
                <a:tab pos="911860" algn="l"/>
                <a:tab pos="2613660" algn="l"/>
                <a:tab pos="4095115" algn="l"/>
                <a:tab pos="5643880" algn="l"/>
              </a:tabLst>
            </a:pPr>
            <a:r>
              <a:rPr sz="2800" spc="-5" dirty="0">
                <a:latin typeface="Georgia"/>
                <a:cs typeface="Georgia"/>
              </a:rPr>
              <a:t>The	</a:t>
            </a:r>
            <a:r>
              <a:rPr sz="2800" spc="-10" dirty="0">
                <a:latin typeface="Georgia"/>
                <a:cs typeface="Georgia"/>
              </a:rPr>
              <a:t>sintering	</a:t>
            </a:r>
            <a:r>
              <a:rPr sz="2800" spc="-5" dirty="0">
                <a:latin typeface="Georgia"/>
                <a:cs typeface="Georgia"/>
              </a:rPr>
              <a:t>process	</a:t>
            </a:r>
            <a:r>
              <a:rPr sz="2800" spc="-10" dirty="0">
                <a:latin typeface="Georgia"/>
                <a:cs typeface="Georgia"/>
              </a:rPr>
              <a:t>consists	of</a:t>
            </a:r>
            <a:endParaRPr sz="2800">
              <a:latin typeface="Georgia"/>
              <a:cs typeface="Georgia"/>
            </a:endParaRPr>
          </a:p>
          <a:p>
            <a:pPr marL="12700" marR="5080" algn="just">
              <a:lnSpc>
                <a:spcPct val="189300"/>
              </a:lnSpc>
              <a:spcBef>
                <a:spcPts val="15"/>
              </a:spcBef>
            </a:pPr>
            <a:r>
              <a:rPr sz="2800" spc="-5" dirty="0">
                <a:latin typeface="Georgia"/>
                <a:cs typeface="Georgia"/>
              </a:rPr>
              <a:t>combining iron-bearing </a:t>
            </a:r>
            <a:r>
              <a:rPr sz="2800" spc="-10" dirty="0">
                <a:latin typeface="Georgia"/>
                <a:cs typeface="Georgia"/>
              </a:rPr>
              <a:t>fine particles  with</a:t>
            </a:r>
            <a:r>
              <a:rPr sz="2800" spc="-1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</a:t>
            </a:r>
            <a:r>
              <a:rPr sz="2800" spc="-17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solid</a:t>
            </a:r>
            <a:r>
              <a:rPr sz="2800" spc="-17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fuel</a:t>
            </a:r>
            <a:r>
              <a:rPr sz="2800" spc="-16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and</a:t>
            </a:r>
            <a:r>
              <a:rPr sz="2800" spc="-1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igniting</a:t>
            </a:r>
            <a:r>
              <a:rPr sz="2800" spc="-16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(burning) 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mixture at high temperature. As 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fuel </a:t>
            </a:r>
            <a:r>
              <a:rPr sz="2800" spc="-10" dirty="0">
                <a:latin typeface="Georgia"/>
                <a:cs typeface="Georgia"/>
              </a:rPr>
              <a:t>burns, the </a:t>
            </a:r>
            <a:r>
              <a:rPr sz="2800" spc="-5" dirty="0">
                <a:latin typeface="Georgia"/>
                <a:cs typeface="Georgia"/>
              </a:rPr>
              <a:t>temperature in</a:t>
            </a:r>
            <a:r>
              <a:rPr sz="2800" spc="47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the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35126"/>
            <a:ext cx="59683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bed</a:t>
            </a:r>
            <a:r>
              <a:rPr spc="-175" dirty="0"/>
              <a:t> </a:t>
            </a:r>
            <a:r>
              <a:rPr spc="-5" dirty="0"/>
              <a:t>increases</a:t>
            </a:r>
            <a:r>
              <a:rPr spc="-165" dirty="0"/>
              <a:t> </a:t>
            </a:r>
            <a:r>
              <a:rPr spc="-5" dirty="0"/>
              <a:t>to</a:t>
            </a:r>
            <a:r>
              <a:rPr spc="-165" dirty="0"/>
              <a:t> </a:t>
            </a:r>
            <a:r>
              <a:rPr spc="-5" dirty="0"/>
              <a:t>about</a:t>
            </a:r>
            <a:r>
              <a:rPr spc="-170" dirty="0"/>
              <a:t> </a:t>
            </a:r>
            <a:r>
              <a:rPr spc="-5" dirty="0"/>
              <a:t>1300</a:t>
            </a:r>
            <a:r>
              <a:rPr spc="-160" dirty="0"/>
              <a:t> </a:t>
            </a:r>
            <a:r>
              <a:rPr sz="2700" spc="-7" baseline="23148" dirty="0"/>
              <a:t>0</a:t>
            </a:r>
            <a:r>
              <a:rPr sz="2800" spc="-5" dirty="0"/>
              <a:t>C</a:t>
            </a:r>
            <a:r>
              <a:rPr sz="2800" spc="-170" dirty="0"/>
              <a:t> </a:t>
            </a:r>
            <a:r>
              <a:rPr sz="2800" spc="-5" dirty="0"/>
              <a:t>to</a:t>
            </a:r>
            <a:r>
              <a:rPr sz="2800" spc="-175" dirty="0"/>
              <a:t> </a:t>
            </a:r>
            <a:r>
              <a:rPr sz="2800" dirty="0"/>
              <a:t>1480</a:t>
            </a:r>
            <a:endParaRPr sz="28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8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42845"/>
            <a:ext cx="5968365" cy="69176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12140" algn="l"/>
                <a:tab pos="2152015" algn="l"/>
                <a:tab pos="2790190" algn="l"/>
                <a:tab pos="3528060" algn="l"/>
                <a:tab pos="5006975" algn="l"/>
                <a:tab pos="5771515" algn="l"/>
              </a:tabLst>
            </a:pPr>
            <a:r>
              <a:rPr sz="2700" spc="-7" baseline="23148" dirty="0">
                <a:latin typeface="Georgia"/>
                <a:cs typeface="Georgia"/>
              </a:rPr>
              <a:t>0</a:t>
            </a:r>
            <a:r>
              <a:rPr sz="2800" spc="-10" dirty="0">
                <a:latin typeface="Georgia"/>
                <a:cs typeface="Georgia"/>
              </a:rPr>
              <a:t>C</a:t>
            </a:r>
            <a:r>
              <a:rPr sz="2800" spc="-5" dirty="0">
                <a:latin typeface="Georgia"/>
                <a:cs typeface="Georgia"/>
              </a:rPr>
              <a:t>,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sint</a:t>
            </a:r>
            <a:r>
              <a:rPr sz="2800" spc="5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ring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th</a:t>
            </a:r>
            <a:r>
              <a:rPr sz="2800" spc="-5" dirty="0">
                <a:latin typeface="Georgia"/>
                <a:cs typeface="Georgia"/>
              </a:rPr>
              <a:t>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f</a:t>
            </a:r>
            <a:r>
              <a:rPr sz="2800" dirty="0">
                <a:latin typeface="Georgia"/>
                <a:cs typeface="Georgia"/>
              </a:rPr>
              <a:t>i</a:t>
            </a:r>
            <a:r>
              <a:rPr sz="2800" spc="-5" dirty="0">
                <a:latin typeface="Georgia"/>
                <a:cs typeface="Georgia"/>
              </a:rPr>
              <a:t>ne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10" dirty="0">
                <a:latin typeface="Georgia"/>
                <a:cs typeface="Georgia"/>
              </a:rPr>
              <a:t>partic</a:t>
            </a:r>
            <a:r>
              <a:rPr sz="2800" spc="10" dirty="0">
                <a:latin typeface="Georgia"/>
                <a:cs typeface="Georgia"/>
              </a:rPr>
              <a:t>l</a:t>
            </a:r>
            <a:r>
              <a:rPr sz="2800" spc="-10" dirty="0">
                <a:latin typeface="Georgia"/>
                <a:cs typeface="Georgia"/>
              </a:rPr>
              <a:t>e</a:t>
            </a:r>
            <a:r>
              <a:rPr sz="2800" spc="-5" dirty="0">
                <a:latin typeface="Georgia"/>
                <a:cs typeface="Georgia"/>
              </a:rPr>
              <a:t>s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into</a:t>
            </a:r>
            <a:r>
              <a:rPr sz="2800" dirty="0">
                <a:latin typeface="Georgia"/>
                <a:cs typeface="Georgia"/>
              </a:rPr>
              <a:t>	</a:t>
            </a:r>
            <a:r>
              <a:rPr sz="2800" spc="-5" dirty="0">
                <a:latin typeface="Georgia"/>
                <a:cs typeface="Georgia"/>
              </a:rPr>
              <a:t>a</a:t>
            </a:r>
            <a:endParaRPr sz="2800">
              <a:latin typeface="Georgia"/>
              <a:cs typeface="Georgia"/>
            </a:endParaRPr>
          </a:p>
          <a:p>
            <a:pPr marL="12700" marR="8890" algn="just">
              <a:lnSpc>
                <a:spcPct val="189300"/>
              </a:lnSpc>
            </a:pPr>
            <a:r>
              <a:rPr sz="2800" spc="-10" dirty="0">
                <a:latin typeface="Georgia"/>
                <a:cs typeface="Georgia"/>
              </a:rPr>
              <a:t>porous </a:t>
            </a:r>
            <a:r>
              <a:rPr sz="2800" spc="-5" dirty="0">
                <a:latin typeface="Georgia"/>
                <a:cs typeface="Georgia"/>
              </a:rPr>
              <a:t>(permeable) material that is  </a:t>
            </a:r>
            <a:r>
              <a:rPr sz="2800" spc="-10" dirty="0">
                <a:latin typeface="Georgia"/>
                <a:cs typeface="Georgia"/>
              </a:rPr>
              <a:t>suitable</a:t>
            </a:r>
            <a:r>
              <a:rPr sz="2800" spc="229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for</a:t>
            </a:r>
            <a:r>
              <a:rPr sz="2800" spc="22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use</a:t>
            </a:r>
            <a:r>
              <a:rPr sz="2800" spc="229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as</a:t>
            </a:r>
            <a:r>
              <a:rPr sz="2800" spc="23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blast</a:t>
            </a:r>
            <a:r>
              <a:rPr sz="2800" spc="2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furnace</a:t>
            </a:r>
            <a:r>
              <a:rPr sz="2800" spc="229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feed.</a:t>
            </a:r>
            <a:endParaRPr sz="28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10"/>
              </a:spcBef>
            </a:pPr>
            <a:r>
              <a:rPr sz="2800" spc="-5" dirty="0">
                <a:latin typeface="Georgia"/>
                <a:cs typeface="Georgia"/>
              </a:rPr>
              <a:t>The </a:t>
            </a:r>
            <a:r>
              <a:rPr sz="2800" spc="-10" dirty="0">
                <a:latin typeface="Georgia"/>
                <a:cs typeface="Georgia"/>
              </a:rPr>
              <a:t>bonding </a:t>
            </a:r>
            <a:r>
              <a:rPr sz="2800" spc="-5" dirty="0">
                <a:latin typeface="Georgia"/>
                <a:cs typeface="Georgia"/>
              </a:rPr>
              <a:t>between </a:t>
            </a:r>
            <a:r>
              <a:rPr sz="2800" spc="-10" dirty="0">
                <a:latin typeface="Georgia"/>
                <a:cs typeface="Georgia"/>
              </a:rPr>
              <a:t>the particles </a:t>
            </a:r>
            <a:r>
              <a:rPr sz="2800" spc="-5" dirty="0">
                <a:latin typeface="Georgia"/>
                <a:cs typeface="Georgia"/>
              </a:rPr>
              <a:t>is  by recrystallization and partial  melting, and so </a:t>
            </a:r>
            <a:r>
              <a:rPr sz="2800" dirty="0">
                <a:latin typeface="Georgia"/>
                <a:cs typeface="Georgia"/>
              </a:rPr>
              <a:t>no </a:t>
            </a:r>
            <a:r>
              <a:rPr sz="2800" spc="-5" dirty="0">
                <a:latin typeface="Georgia"/>
                <a:cs typeface="Georgia"/>
              </a:rPr>
              <a:t>additional </a:t>
            </a:r>
            <a:r>
              <a:rPr sz="2800" spc="-10" dirty="0">
                <a:latin typeface="Georgia"/>
                <a:cs typeface="Georgia"/>
              </a:rPr>
              <a:t>binder  </a:t>
            </a:r>
            <a:r>
              <a:rPr sz="2800" spc="-5" dirty="0">
                <a:latin typeface="Georgia"/>
                <a:cs typeface="Georgia"/>
              </a:rPr>
              <a:t>needs to be </a:t>
            </a:r>
            <a:r>
              <a:rPr sz="2800" dirty="0">
                <a:latin typeface="Georgia"/>
                <a:cs typeface="Georgia"/>
              </a:rPr>
              <a:t>added </a:t>
            </a:r>
            <a:r>
              <a:rPr sz="2800" spc="-5" dirty="0">
                <a:latin typeface="Georgia"/>
                <a:cs typeface="Georgia"/>
              </a:rPr>
              <a:t>in </a:t>
            </a:r>
            <a:r>
              <a:rPr sz="2800" spc="-10" dirty="0">
                <a:latin typeface="Georgia"/>
                <a:cs typeface="Georgia"/>
              </a:rPr>
              <a:t>this </a:t>
            </a:r>
            <a:r>
              <a:rPr sz="2800" spc="-5" dirty="0">
                <a:latin typeface="Georgia"/>
                <a:cs typeface="Georgia"/>
              </a:rPr>
              <a:t>process.  </a:t>
            </a:r>
            <a:r>
              <a:rPr sz="2800" spc="-10" dirty="0">
                <a:latin typeface="Georgia"/>
                <a:cs typeface="Georgia"/>
              </a:rPr>
              <a:t>Sinter performs </a:t>
            </a:r>
            <a:r>
              <a:rPr sz="2800" spc="-5" dirty="0">
                <a:latin typeface="Georgia"/>
                <a:cs typeface="Georgia"/>
              </a:rPr>
              <a:t>well in </a:t>
            </a:r>
            <a:r>
              <a:rPr sz="2800" spc="-10" dirty="0">
                <a:latin typeface="Georgia"/>
                <a:cs typeface="Georgia"/>
              </a:rPr>
              <a:t>the blast  furnace, </a:t>
            </a:r>
            <a:r>
              <a:rPr sz="2800" spc="-5" dirty="0">
                <a:latin typeface="Georgia"/>
                <a:cs typeface="Georgia"/>
              </a:rPr>
              <a:t>particularly if it is </a:t>
            </a:r>
            <a:r>
              <a:rPr sz="2800" spc="-10" dirty="0">
                <a:latin typeface="Georgia"/>
                <a:cs typeface="Georgia"/>
              </a:rPr>
              <a:t>made</a:t>
            </a:r>
            <a:r>
              <a:rPr sz="2800" spc="409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with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7501" y="429260"/>
            <a:ext cx="4057650" cy="599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Georgia"/>
                <a:cs typeface="Georgia"/>
              </a:rPr>
              <a:t>EXTRACTIVE METALLURGY- FIRST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CLASS</a:t>
            </a:r>
            <a:endParaRPr sz="1400">
              <a:latin typeface="Georgia"/>
              <a:cs typeface="Georgia"/>
            </a:endParaRPr>
          </a:p>
          <a:p>
            <a:pPr marL="635" algn="ctr">
              <a:lnSpc>
                <a:spcPct val="100000"/>
              </a:lnSpc>
              <a:spcBef>
                <a:spcPts val="1155"/>
              </a:spcBef>
            </a:pPr>
            <a:r>
              <a:rPr sz="1400" b="1" spc="-5" dirty="0">
                <a:latin typeface="Georgia"/>
                <a:cs typeface="Georgia"/>
              </a:rPr>
              <a:t>FERROUS EXTRACTIVE</a:t>
            </a:r>
            <a:r>
              <a:rPr sz="1400" b="1" spc="-20" dirty="0">
                <a:latin typeface="Georgia"/>
                <a:cs typeface="Georgia"/>
              </a:rPr>
              <a:t> </a:t>
            </a:r>
            <a:r>
              <a:rPr sz="1400" b="1" spc="-5" dirty="0">
                <a:latin typeface="Georgia"/>
                <a:cs typeface="Georgia"/>
              </a:rPr>
              <a:t>METALLURGY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1135126"/>
            <a:ext cx="59645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03960" algn="l"/>
                <a:tab pos="2432050" algn="l"/>
                <a:tab pos="3691890" algn="l"/>
                <a:tab pos="5358130" algn="l"/>
              </a:tabLst>
            </a:pPr>
            <a:r>
              <a:rPr spc="-10" dirty="0"/>
              <a:t>flu</a:t>
            </a:r>
            <a:r>
              <a:rPr dirty="0"/>
              <a:t>x</a:t>
            </a:r>
            <a:r>
              <a:rPr spc="-10" dirty="0"/>
              <a:t>e</a:t>
            </a:r>
            <a:r>
              <a:rPr spc="-5" dirty="0"/>
              <a:t>s</a:t>
            </a:r>
            <a:r>
              <a:rPr dirty="0"/>
              <a:t>	</a:t>
            </a:r>
            <a:r>
              <a:rPr spc="-5" dirty="0"/>
              <a:t>added</a:t>
            </a:r>
            <a:r>
              <a:rPr dirty="0"/>
              <a:t>	</a:t>
            </a:r>
            <a:r>
              <a:rPr spc="-10" dirty="0"/>
              <a:t>befor</a:t>
            </a:r>
            <a:r>
              <a:rPr spc="-5" dirty="0"/>
              <a:t>e</a:t>
            </a:r>
            <a:r>
              <a:rPr dirty="0"/>
              <a:t>	</a:t>
            </a:r>
            <a:r>
              <a:rPr spc="-10" dirty="0"/>
              <a:t>sinterin</a:t>
            </a:r>
            <a:r>
              <a:rPr spc="-5" dirty="0"/>
              <a:t>g</a:t>
            </a:r>
            <a:r>
              <a:rPr dirty="0"/>
              <a:t>	</a:t>
            </a:r>
            <a:r>
              <a:rPr spc="-5" dirty="0"/>
              <a:t>and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9</a:t>
            </a:fld>
            <a:r>
              <a:rPr b="1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spc="215" dirty="0">
                <a:solidFill>
                  <a:srgbClr val="000000"/>
                </a:solidFill>
                <a:latin typeface="Arial"/>
                <a:cs typeface="Arial"/>
              </a:rPr>
              <a:t>|</a:t>
            </a:r>
            <a:r>
              <a:rPr b="1" spc="-1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942845"/>
            <a:ext cx="5970270" cy="61207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50594" algn="l"/>
                <a:tab pos="1413510" algn="l"/>
                <a:tab pos="3442970" algn="l"/>
                <a:tab pos="4585970" algn="l"/>
              </a:tabLst>
            </a:pPr>
            <a:r>
              <a:rPr sz="2800" spc="-10" dirty="0">
                <a:latin typeface="Georgia"/>
                <a:cs typeface="Georgia"/>
              </a:rPr>
              <a:t>sized	</a:t>
            </a:r>
            <a:r>
              <a:rPr sz="2800" spc="-5" dirty="0">
                <a:latin typeface="Georgia"/>
                <a:cs typeface="Georgia"/>
              </a:rPr>
              <a:t>to	2mm_6mm	</a:t>
            </a:r>
            <a:r>
              <a:rPr sz="2800" spc="-10" dirty="0">
                <a:latin typeface="Georgia"/>
                <a:cs typeface="Georgia"/>
              </a:rPr>
              <a:t>before	</a:t>
            </a:r>
            <a:r>
              <a:rPr sz="2800" spc="-5" dirty="0">
                <a:latin typeface="Georgia"/>
                <a:cs typeface="Georgia"/>
              </a:rPr>
              <a:t>charging</a:t>
            </a:r>
            <a:endParaRPr sz="2800">
              <a:latin typeface="Georgia"/>
              <a:cs typeface="Georgia"/>
            </a:endParaRPr>
          </a:p>
          <a:p>
            <a:pPr marL="12700" marR="5080" algn="just">
              <a:lnSpc>
                <a:spcPct val="189300"/>
              </a:lnSpc>
            </a:pPr>
            <a:r>
              <a:rPr sz="2800" spc="-5" dirty="0">
                <a:latin typeface="Georgia"/>
                <a:cs typeface="Georgia"/>
              </a:rPr>
              <a:t>to </a:t>
            </a:r>
            <a:r>
              <a:rPr sz="2800" spc="-10" dirty="0">
                <a:latin typeface="Georgia"/>
                <a:cs typeface="Georgia"/>
              </a:rPr>
              <a:t>the furnace. </a:t>
            </a:r>
            <a:r>
              <a:rPr sz="2800" spc="-5" dirty="0">
                <a:latin typeface="Georgia"/>
                <a:cs typeface="Georgia"/>
              </a:rPr>
              <a:t>Because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sinter  </a:t>
            </a:r>
            <a:r>
              <a:rPr sz="2800" spc="-10" dirty="0">
                <a:latin typeface="Georgia"/>
                <a:cs typeface="Georgia"/>
              </a:rPr>
              <a:t>product   </a:t>
            </a:r>
            <a:r>
              <a:rPr sz="2800" dirty="0">
                <a:latin typeface="Georgia"/>
                <a:cs typeface="Georgia"/>
              </a:rPr>
              <a:t>is</a:t>
            </a:r>
            <a:r>
              <a:rPr sz="2800" spc="67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subject   </a:t>
            </a:r>
            <a:r>
              <a:rPr sz="2800" spc="-5" dirty="0">
                <a:latin typeface="Georgia"/>
                <a:cs typeface="Georgia"/>
              </a:rPr>
              <a:t>to  breakage</a:t>
            </a:r>
            <a:r>
              <a:rPr sz="2800" spc="55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and</a:t>
            </a:r>
            <a:endParaRPr sz="2800">
              <a:latin typeface="Georgia"/>
              <a:cs typeface="Georgia"/>
            </a:endParaRPr>
          </a:p>
          <a:p>
            <a:pPr marL="12700" marR="10160" algn="just">
              <a:lnSpc>
                <a:spcPct val="189300"/>
              </a:lnSpc>
              <a:spcBef>
                <a:spcPts val="15"/>
              </a:spcBef>
            </a:pPr>
            <a:r>
              <a:rPr sz="2800" spc="-5" dirty="0">
                <a:latin typeface="Georgia"/>
                <a:cs typeface="Georgia"/>
              </a:rPr>
              <a:t>abrasion</a:t>
            </a:r>
            <a:r>
              <a:rPr sz="2800" spc="-15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during</a:t>
            </a:r>
            <a:r>
              <a:rPr sz="2800" spc="-15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handling,</a:t>
            </a:r>
            <a:r>
              <a:rPr sz="2800" spc="-14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this</a:t>
            </a:r>
            <a:r>
              <a:rPr sz="2800" spc="-15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process  is mostly used for processing </a:t>
            </a:r>
            <a:r>
              <a:rPr sz="2800" spc="-10" dirty="0">
                <a:latin typeface="Georgia"/>
                <a:cs typeface="Georgia"/>
              </a:rPr>
              <a:t>ores  from </a:t>
            </a:r>
            <a:r>
              <a:rPr sz="2800" spc="-5" dirty="0">
                <a:latin typeface="Georgia"/>
                <a:cs typeface="Georgia"/>
              </a:rPr>
              <a:t>mines </a:t>
            </a:r>
            <a:r>
              <a:rPr sz="2800" spc="-10" dirty="0">
                <a:latin typeface="Georgia"/>
                <a:cs typeface="Georgia"/>
              </a:rPr>
              <a:t>that </a:t>
            </a:r>
            <a:r>
              <a:rPr sz="2800" spc="-5" dirty="0">
                <a:latin typeface="Georgia"/>
                <a:cs typeface="Georgia"/>
              </a:rPr>
              <a:t>are very </a:t>
            </a:r>
            <a:r>
              <a:rPr sz="2800" spc="-10" dirty="0">
                <a:latin typeface="Georgia"/>
                <a:cs typeface="Georgia"/>
              </a:rPr>
              <a:t>close </a:t>
            </a:r>
            <a:r>
              <a:rPr sz="2800" spc="-5" dirty="0">
                <a:latin typeface="Georgia"/>
                <a:cs typeface="Georgia"/>
              </a:rPr>
              <a:t>to </a:t>
            </a:r>
            <a:r>
              <a:rPr sz="2800" spc="-10" dirty="0">
                <a:latin typeface="Georgia"/>
                <a:cs typeface="Georgia"/>
              </a:rPr>
              <a:t>the  blast </a:t>
            </a:r>
            <a:r>
              <a:rPr sz="2800" spc="-5" dirty="0">
                <a:latin typeface="Georgia"/>
                <a:cs typeface="Georgia"/>
              </a:rPr>
              <a:t>furnace operation.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800" b="1" spc="-200" dirty="0">
                <a:latin typeface="Arial"/>
                <a:cs typeface="Arial"/>
              </a:rPr>
              <a:t>Nodulizing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232</Words>
  <Application>Microsoft Office PowerPoint</Application>
  <PresentationFormat>Custom</PresentationFormat>
  <Paragraphs>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Georgia</vt:lpstr>
      <vt:lpstr>Times New Roman</vt:lpstr>
      <vt:lpstr>Trebuchet MS</vt:lpstr>
      <vt:lpstr>Office Theme</vt:lpstr>
      <vt:lpstr>LECTURE 2 Concentration by magnetic</vt:lpstr>
      <vt:lpstr>environmentally friendly. For more</vt:lpstr>
      <vt:lpstr>Figure 1 shows that when a magnet</vt:lpstr>
      <vt:lpstr>and gravity are the two competing</vt:lpstr>
      <vt:lpstr>Agglomerations Techniques  (Particles Enlargement)</vt:lpstr>
      <vt:lpstr>be carried away as dust by the high gas</vt:lpstr>
      <vt:lpstr>agglomerating iron ores: sintering,</vt:lpstr>
      <vt:lpstr>bed increases to about 1300 0C to 1480</vt:lpstr>
      <vt:lpstr>fluxes added before sintering and</vt:lpstr>
      <vt:lpstr>Like sintering, nodulizing does not</vt:lpstr>
      <vt:lpstr>does have a few advantages, such 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 Concentration by magnetic</dc:title>
  <dc:creator>Athil</dc:creator>
  <cp:lastModifiedBy>athil alezzi</cp:lastModifiedBy>
  <cp:revision>1</cp:revision>
  <dcterms:created xsi:type="dcterms:W3CDTF">2018-10-10T09:48:57Z</dcterms:created>
  <dcterms:modified xsi:type="dcterms:W3CDTF">2018-11-09T11:39:58Z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2018-10-10T00:00:00Z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2018-10-10T00:00:00Z</vt:filetime>
  </property>
</Properties>
</file>